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3" r:id="rId6"/>
    <p:sldId id="268" r:id="rId7"/>
    <p:sldId id="269" r:id="rId8"/>
    <p:sldId id="277" r:id="rId9"/>
    <p:sldId id="270" r:id="rId10"/>
    <p:sldId id="271" r:id="rId11"/>
    <p:sldId id="272" r:id="rId12"/>
    <p:sldId id="274" r:id="rId13"/>
    <p:sldId id="275" r:id="rId14"/>
    <p:sldId id="276" r:id="rId15"/>
    <p:sldId id="261" r:id="rId16"/>
    <p:sldId id="263" r:id="rId17"/>
    <p:sldId id="26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32C2B-BB00-4212-A327-69FA9FB88B36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CA7ED9-E433-47CE-ABFE-4E012A228697}">
      <dgm:prSet phldrT="[Текст]"/>
      <dgm:spPr/>
      <dgm:t>
        <a:bodyPr/>
        <a:lstStyle/>
        <a:p>
          <a:r>
            <a:rPr lang="ru-RU" dirty="0" smtClean="0"/>
            <a:t>ЭОР</a:t>
          </a:r>
          <a:endParaRPr lang="ru-RU" dirty="0"/>
        </a:p>
      </dgm:t>
    </dgm:pt>
    <dgm:pt modelId="{2D9A8B39-FA0B-42F2-9B3E-7A672BF3D8F6}" type="parTrans" cxnId="{A415215D-566F-4F3A-A371-141F116E81CD}">
      <dgm:prSet/>
      <dgm:spPr/>
      <dgm:t>
        <a:bodyPr/>
        <a:lstStyle/>
        <a:p>
          <a:endParaRPr lang="ru-RU"/>
        </a:p>
      </dgm:t>
    </dgm:pt>
    <dgm:pt modelId="{ED0EF085-8784-499B-AD6E-2EBAB4163837}" type="sibTrans" cxnId="{A415215D-566F-4F3A-A371-141F116E81CD}">
      <dgm:prSet/>
      <dgm:spPr/>
      <dgm:t>
        <a:bodyPr/>
        <a:lstStyle/>
        <a:p>
          <a:endParaRPr lang="ru-RU"/>
        </a:p>
      </dgm:t>
    </dgm:pt>
    <dgm:pt modelId="{6B39F89F-D883-4C3D-9C58-69BA16DADA5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Электронные средства обучения</a:t>
          </a:r>
          <a:endParaRPr lang="ru-RU" dirty="0">
            <a:solidFill>
              <a:schemeClr val="tx1"/>
            </a:solidFill>
          </a:endParaRPr>
        </a:p>
      </dgm:t>
    </dgm:pt>
    <dgm:pt modelId="{14D03DF7-3977-4216-88F5-741EDF33A423}" type="parTrans" cxnId="{816E416A-CEDF-4692-B4B2-A46C122CEC99}">
      <dgm:prSet/>
      <dgm:spPr/>
      <dgm:t>
        <a:bodyPr/>
        <a:lstStyle/>
        <a:p>
          <a:endParaRPr lang="ru-RU"/>
        </a:p>
      </dgm:t>
    </dgm:pt>
    <dgm:pt modelId="{F0E58096-098C-4E0A-A1EE-07B1550610FD}" type="sibTrans" cxnId="{816E416A-CEDF-4692-B4B2-A46C122CEC99}">
      <dgm:prSet/>
      <dgm:spPr/>
      <dgm:t>
        <a:bodyPr/>
        <a:lstStyle/>
        <a:p>
          <a:endParaRPr lang="ru-RU"/>
        </a:p>
      </dgm:t>
    </dgm:pt>
    <dgm:pt modelId="{087C2EDF-F944-457F-8649-E302A3CEDBC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Информационные ресурсы Интернета</a:t>
          </a:r>
          <a:endParaRPr lang="ru-RU" dirty="0">
            <a:solidFill>
              <a:schemeClr val="tx1"/>
            </a:solidFill>
          </a:endParaRPr>
        </a:p>
      </dgm:t>
    </dgm:pt>
    <dgm:pt modelId="{D4AAAA90-3C80-443F-994A-70D79D9218FA}" type="parTrans" cxnId="{A372D666-5B64-4593-AE37-AB0429CABECB}">
      <dgm:prSet/>
      <dgm:spPr/>
      <dgm:t>
        <a:bodyPr/>
        <a:lstStyle/>
        <a:p>
          <a:endParaRPr lang="ru-RU"/>
        </a:p>
      </dgm:t>
    </dgm:pt>
    <dgm:pt modelId="{AF6AAD5F-9503-4D05-9BCC-F7E3D90A213F}" type="sibTrans" cxnId="{A372D666-5B64-4593-AE37-AB0429CABECB}">
      <dgm:prSet/>
      <dgm:spPr/>
      <dgm:t>
        <a:bodyPr/>
        <a:lstStyle/>
        <a:p>
          <a:endParaRPr lang="ru-RU"/>
        </a:p>
      </dgm:t>
    </dgm:pt>
    <dgm:pt modelId="{E9C61184-21A1-43AB-AAF0-34D6ADB094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Прикладные программы</a:t>
          </a:r>
          <a:endParaRPr lang="ru-RU" dirty="0">
            <a:solidFill>
              <a:schemeClr val="tx1"/>
            </a:solidFill>
          </a:endParaRPr>
        </a:p>
      </dgm:t>
    </dgm:pt>
    <dgm:pt modelId="{3A64600B-51C6-4674-A685-3CA8D5181511}" type="parTrans" cxnId="{FF60333A-F894-4FAA-AF6B-68175618089C}">
      <dgm:prSet/>
      <dgm:spPr/>
      <dgm:t>
        <a:bodyPr/>
        <a:lstStyle/>
        <a:p>
          <a:endParaRPr lang="ru-RU"/>
        </a:p>
      </dgm:t>
    </dgm:pt>
    <dgm:pt modelId="{2241D08D-4343-48AD-B50D-ECD5D9BC709F}" type="sibTrans" cxnId="{FF60333A-F894-4FAA-AF6B-68175618089C}">
      <dgm:prSet/>
      <dgm:spPr/>
      <dgm:t>
        <a:bodyPr/>
        <a:lstStyle/>
        <a:p>
          <a:endParaRPr lang="ru-RU"/>
        </a:p>
      </dgm:t>
    </dgm:pt>
    <dgm:pt modelId="{88073DD0-AD4E-4A13-8089-3EC330E449DE}" type="pres">
      <dgm:prSet presAssocID="{49632C2B-BB00-4212-A327-69FA9FB88B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3D665-0FB6-4847-834F-E029AC1A652C}" type="pres">
      <dgm:prSet presAssocID="{2ECA7ED9-E433-47CE-ABFE-4E012A228697}" presName="centerShape" presStyleLbl="node0" presStyleIdx="0" presStyleCnt="1"/>
      <dgm:spPr/>
      <dgm:t>
        <a:bodyPr/>
        <a:lstStyle/>
        <a:p>
          <a:endParaRPr lang="ru-RU"/>
        </a:p>
      </dgm:t>
    </dgm:pt>
    <dgm:pt modelId="{84745445-F9E9-47ED-ABE6-B74D141745FA}" type="pres">
      <dgm:prSet presAssocID="{14D03DF7-3977-4216-88F5-741EDF33A423}" presName="Name9" presStyleLbl="parChTrans1D2" presStyleIdx="0" presStyleCnt="3"/>
      <dgm:spPr/>
      <dgm:t>
        <a:bodyPr/>
        <a:lstStyle/>
        <a:p>
          <a:endParaRPr lang="ru-RU"/>
        </a:p>
      </dgm:t>
    </dgm:pt>
    <dgm:pt modelId="{4E5D7713-00A3-43F6-8A00-785B6D5E124B}" type="pres">
      <dgm:prSet presAssocID="{14D03DF7-3977-4216-88F5-741EDF33A42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B20F951-C4BB-4847-9F35-79B51DB68D16}" type="pres">
      <dgm:prSet presAssocID="{6B39F89F-D883-4C3D-9C58-69BA16DADA5E}" presName="node" presStyleLbl="node1" presStyleIdx="0" presStyleCnt="3" custScaleX="146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06527-D904-471A-B24D-56F4F26A4703}" type="pres">
      <dgm:prSet presAssocID="{D4AAAA90-3C80-443F-994A-70D79D9218FA}" presName="Name9" presStyleLbl="parChTrans1D2" presStyleIdx="1" presStyleCnt="3"/>
      <dgm:spPr/>
      <dgm:t>
        <a:bodyPr/>
        <a:lstStyle/>
        <a:p>
          <a:endParaRPr lang="ru-RU"/>
        </a:p>
      </dgm:t>
    </dgm:pt>
    <dgm:pt modelId="{1BBE6116-93F0-4E91-A883-35B8976D2C51}" type="pres">
      <dgm:prSet presAssocID="{D4AAAA90-3C80-443F-994A-70D79D9218F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B9C3592-F3FD-4437-B230-EA8CA8B137F3}" type="pres">
      <dgm:prSet presAssocID="{087C2EDF-F944-457F-8649-E302A3CEDBCD}" presName="node" presStyleLbl="node1" presStyleIdx="1" presStyleCnt="3" custScaleX="14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CDEE-6987-4E74-88C2-9A0014EEBC80}" type="pres">
      <dgm:prSet presAssocID="{3A64600B-51C6-4674-A685-3CA8D5181511}" presName="Name9" presStyleLbl="parChTrans1D2" presStyleIdx="2" presStyleCnt="3"/>
      <dgm:spPr/>
      <dgm:t>
        <a:bodyPr/>
        <a:lstStyle/>
        <a:p>
          <a:endParaRPr lang="ru-RU"/>
        </a:p>
      </dgm:t>
    </dgm:pt>
    <dgm:pt modelId="{E71D115D-FFC8-4DE7-B813-729E18A28C2C}" type="pres">
      <dgm:prSet presAssocID="{3A64600B-51C6-4674-A685-3CA8D518151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09DE9D1-2A01-4837-990A-A873E7F68A1A}" type="pres">
      <dgm:prSet presAssocID="{E9C61184-21A1-43AB-AAF0-34D6ADB09426}" presName="node" presStyleLbl="node1" presStyleIdx="2" presStyleCnt="3" custScaleX="14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55595-3C97-46C0-A12A-8FB4A7A7533D}" type="presOf" srcId="{3A64600B-51C6-4674-A685-3CA8D5181511}" destId="{E71D115D-FFC8-4DE7-B813-729E18A28C2C}" srcOrd="1" destOrd="0" presId="urn:microsoft.com/office/officeart/2005/8/layout/radial1"/>
    <dgm:cxn modelId="{C4CB05FC-5061-43AA-B8AF-60F2E27BF44A}" type="presOf" srcId="{D4AAAA90-3C80-443F-994A-70D79D9218FA}" destId="{AC506527-D904-471A-B24D-56F4F26A4703}" srcOrd="0" destOrd="0" presId="urn:microsoft.com/office/officeart/2005/8/layout/radial1"/>
    <dgm:cxn modelId="{A415215D-566F-4F3A-A371-141F116E81CD}" srcId="{49632C2B-BB00-4212-A327-69FA9FB88B36}" destId="{2ECA7ED9-E433-47CE-ABFE-4E012A228697}" srcOrd="0" destOrd="0" parTransId="{2D9A8B39-FA0B-42F2-9B3E-7A672BF3D8F6}" sibTransId="{ED0EF085-8784-499B-AD6E-2EBAB4163837}"/>
    <dgm:cxn modelId="{20A9DF4E-EB67-48E3-B7D4-18B8B481FDBD}" type="presOf" srcId="{D4AAAA90-3C80-443F-994A-70D79D9218FA}" destId="{1BBE6116-93F0-4E91-A883-35B8976D2C51}" srcOrd="1" destOrd="0" presId="urn:microsoft.com/office/officeart/2005/8/layout/radial1"/>
    <dgm:cxn modelId="{2BE4CC46-62B1-4345-9447-E1ED287F5BCD}" type="presOf" srcId="{6B39F89F-D883-4C3D-9C58-69BA16DADA5E}" destId="{FB20F951-C4BB-4847-9F35-79B51DB68D16}" srcOrd="0" destOrd="0" presId="urn:microsoft.com/office/officeart/2005/8/layout/radial1"/>
    <dgm:cxn modelId="{9D25CF7A-40CA-4A24-8111-6C6EA1F5C53A}" type="presOf" srcId="{2ECA7ED9-E433-47CE-ABFE-4E012A228697}" destId="{5ED3D665-0FB6-4847-834F-E029AC1A652C}" srcOrd="0" destOrd="0" presId="urn:microsoft.com/office/officeart/2005/8/layout/radial1"/>
    <dgm:cxn modelId="{FF60333A-F894-4FAA-AF6B-68175618089C}" srcId="{2ECA7ED9-E433-47CE-ABFE-4E012A228697}" destId="{E9C61184-21A1-43AB-AAF0-34D6ADB09426}" srcOrd="2" destOrd="0" parTransId="{3A64600B-51C6-4674-A685-3CA8D5181511}" sibTransId="{2241D08D-4343-48AD-B50D-ECD5D9BC709F}"/>
    <dgm:cxn modelId="{7A5878C5-8A74-4124-A04B-68DD52BA056D}" type="presOf" srcId="{087C2EDF-F944-457F-8649-E302A3CEDBCD}" destId="{6B9C3592-F3FD-4437-B230-EA8CA8B137F3}" srcOrd="0" destOrd="0" presId="urn:microsoft.com/office/officeart/2005/8/layout/radial1"/>
    <dgm:cxn modelId="{4A1C1620-744A-4003-899D-CFB6D62272D9}" type="presOf" srcId="{E9C61184-21A1-43AB-AAF0-34D6ADB09426}" destId="{709DE9D1-2A01-4837-990A-A873E7F68A1A}" srcOrd="0" destOrd="0" presId="urn:microsoft.com/office/officeart/2005/8/layout/radial1"/>
    <dgm:cxn modelId="{D1644668-CBBE-4F0F-AC91-1FF8AABC80B9}" type="presOf" srcId="{14D03DF7-3977-4216-88F5-741EDF33A423}" destId="{4E5D7713-00A3-43F6-8A00-785B6D5E124B}" srcOrd="1" destOrd="0" presId="urn:microsoft.com/office/officeart/2005/8/layout/radial1"/>
    <dgm:cxn modelId="{4B0C4217-F613-498A-B946-E846F541F8F8}" type="presOf" srcId="{14D03DF7-3977-4216-88F5-741EDF33A423}" destId="{84745445-F9E9-47ED-ABE6-B74D141745FA}" srcOrd="0" destOrd="0" presId="urn:microsoft.com/office/officeart/2005/8/layout/radial1"/>
    <dgm:cxn modelId="{816E416A-CEDF-4692-B4B2-A46C122CEC99}" srcId="{2ECA7ED9-E433-47CE-ABFE-4E012A228697}" destId="{6B39F89F-D883-4C3D-9C58-69BA16DADA5E}" srcOrd="0" destOrd="0" parTransId="{14D03DF7-3977-4216-88F5-741EDF33A423}" sibTransId="{F0E58096-098C-4E0A-A1EE-07B1550610FD}"/>
    <dgm:cxn modelId="{A372D666-5B64-4593-AE37-AB0429CABECB}" srcId="{2ECA7ED9-E433-47CE-ABFE-4E012A228697}" destId="{087C2EDF-F944-457F-8649-E302A3CEDBCD}" srcOrd="1" destOrd="0" parTransId="{D4AAAA90-3C80-443F-994A-70D79D9218FA}" sibTransId="{AF6AAD5F-9503-4D05-9BCC-F7E3D90A213F}"/>
    <dgm:cxn modelId="{0DFC1B83-1851-47A3-BA1E-A3607E1E3502}" type="presOf" srcId="{49632C2B-BB00-4212-A327-69FA9FB88B36}" destId="{88073DD0-AD4E-4A13-8089-3EC330E449DE}" srcOrd="0" destOrd="0" presId="urn:microsoft.com/office/officeart/2005/8/layout/radial1"/>
    <dgm:cxn modelId="{0E9501A2-D26F-483C-8400-7AC379A56F5A}" type="presOf" srcId="{3A64600B-51C6-4674-A685-3CA8D5181511}" destId="{571DCDEE-6987-4E74-88C2-9A0014EEBC80}" srcOrd="0" destOrd="0" presId="urn:microsoft.com/office/officeart/2005/8/layout/radial1"/>
    <dgm:cxn modelId="{B75AC80D-D2D3-47B9-821A-23790CC83FEE}" type="presParOf" srcId="{88073DD0-AD4E-4A13-8089-3EC330E449DE}" destId="{5ED3D665-0FB6-4847-834F-E029AC1A652C}" srcOrd="0" destOrd="0" presId="urn:microsoft.com/office/officeart/2005/8/layout/radial1"/>
    <dgm:cxn modelId="{6CD8F8D1-452F-40AB-9E3D-906E520AB553}" type="presParOf" srcId="{88073DD0-AD4E-4A13-8089-3EC330E449DE}" destId="{84745445-F9E9-47ED-ABE6-B74D141745FA}" srcOrd="1" destOrd="0" presId="urn:microsoft.com/office/officeart/2005/8/layout/radial1"/>
    <dgm:cxn modelId="{C1C4BFC5-B2BD-42D5-ACDB-66F39CEFF3DD}" type="presParOf" srcId="{84745445-F9E9-47ED-ABE6-B74D141745FA}" destId="{4E5D7713-00A3-43F6-8A00-785B6D5E124B}" srcOrd="0" destOrd="0" presId="urn:microsoft.com/office/officeart/2005/8/layout/radial1"/>
    <dgm:cxn modelId="{8EE7D4E1-7646-49C0-B253-E1806E99E412}" type="presParOf" srcId="{88073DD0-AD4E-4A13-8089-3EC330E449DE}" destId="{FB20F951-C4BB-4847-9F35-79B51DB68D16}" srcOrd="2" destOrd="0" presId="urn:microsoft.com/office/officeart/2005/8/layout/radial1"/>
    <dgm:cxn modelId="{45BCF512-1A3F-425C-9A50-CF41471FE96F}" type="presParOf" srcId="{88073DD0-AD4E-4A13-8089-3EC330E449DE}" destId="{AC506527-D904-471A-B24D-56F4F26A4703}" srcOrd="3" destOrd="0" presId="urn:microsoft.com/office/officeart/2005/8/layout/radial1"/>
    <dgm:cxn modelId="{F4563E45-0B22-4ABB-8814-C548DE2D29F9}" type="presParOf" srcId="{AC506527-D904-471A-B24D-56F4F26A4703}" destId="{1BBE6116-93F0-4E91-A883-35B8976D2C51}" srcOrd="0" destOrd="0" presId="urn:microsoft.com/office/officeart/2005/8/layout/radial1"/>
    <dgm:cxn modelId="{B11F3617-23F2-41FC-9D88-39EBD7B828E5}" type="presParOf" srcId="{88073DD0-AD4E-4A13-8089-3EC330E449DE}" destId="{6B9C3592-F3FD-4437-B230-EA8CA8B137F3}" srcOrd="4" destOrd="0" presId="urn:microsoft.com/office/officeart/2005/8/layout/radial1"/>
    <dgm:cxn modelId="{CFCE7998-BC5E-46FE-8227-4EA4D6AF4076}" type="presParOf" srcId="{88073DD0-AD4E-4A13-8089-3EC330E449DE}" destId="{571DCDEE-6987-4E74-88C2-9A0014EEBC80}" srcOrd="5" destOrd="0" presId="urn:microsoft.com/office/officeart/2005/8/layout/radial1"/>
    <dgm:cxn modelId="{793532D9-4D53-4841-ADB1-525CDABA2C42}" type="presParOf" srcId="{571DCDEE-6987-4E74-88C2-9A0014EEBC80}" destId="{E71D115D-FFC8-4DE7-B813-729E18A28C2C}" srcOrd="0" destOrd="0" presId="urn:microsoft.com/office/officeart/2005/8/layout/radial1"/>
    <dgm:cxn modelId="{5FAF176C-B24D-40E3-B161-1A077209C13C}" type="presParOf" srcId="{88073DD0-AD4E-4A13-8089-3EC330E449DE}" destId="{709DE9D1-2A01-4837-990A-A873E7F68A1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3D665-0FB6-4847-834F-E029AC1A652C}">
      <dsp:nvSpPr>
        <dsp:cNvPr id="0" name=""/>
        <dsp:cNvSpPr/>
      </dsp:nvSpPr>
      <dsp:spPr>
        <a:xfrm>
          <a:off x="5174881" y="1851714"/>
          <a:ext cx="1410210" cy="1410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ЭОР</a:t>
          </a:r>
          <a:endParaRPr lang="ru-RU" sz="4200" kern="1200" dirty="0"/>
        </a:p>
      </dsp:txBody>
      <dsp:txXfrm>
        <a:off x="5381401" y="2058234"/>
        <a:ext cx="997170" cy="997170"/>
      </dsp:txXfrm>
    </dsp:sp>
    <dsp:sp modelId="{84745445-F9E9-47ED-ABE6-B74D141745FA}">
      <dsp:nvSpPr>
        <dsp:cNvPr id="0" name=""/>
        <dsp:cNvSpPr/>
      </dsp:nvSpPr>
      <dsp:spPr>
        <a:xfrm rot="16200000">
          <a:off x="5667214" y="1628129"/>
          <a:ext cx="425543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425543" y="108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69347" y="1628303"/>
        <a:ext cx="21277" cy="21277"/>
      </dsp:txXfrm>
    </dsp:sp>
    <dsp:sp modelId="{FB20F951-C4BB-4847-9F35-79B51DB68D16}">
      <dsp:nvSpPr>
        <dsp:cNvPr id="0" name=""/>
        <dsp:cNvSpPr/>
      </dsp:nvSpPr>
      <dsp:spPr>
        <a:xfrm>
          <a:off x="4847205" y="15960"/>
          <a:ext cx="2065562" cy="14102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Электронные средства обучения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149700" y="222480"/>
        <a:ext cx="1460572" cy="997170"/>
      </dsp:txXfrm>
    </dsp:sp>
    <dsp:sp modelId="{AC506527-D904-471A-B24D-56F4F26A4703}">
      <dsp:nvSpPr>
        <dsp:cNvPr id="0" name=""/>
        <dsp:cNvSpPr/>
      </dsp:nvSpPr>
      <dsp:spPr>
        <a:xfrm rot="1800000">
          <a:off x="6475294" y="2955773"/>
          <a:ext cx="22886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228861" y="108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84003" y="2960865"/>
        <a:ext cx="11443" cy="11443"/>
      </dsp:txXfrm>
    </dsp:sp>
    <dsp:sp modelId="{6B9C3592-F3FD-4437-B230-EA8CA8B137F3}">
      <dsp:nvSpPr>
        <dsp:cNvPr id="0" name=""/>
        <dsp:cNvSpPr/>
      </dsp:nvSpPr>
      <dsp:spPr>
        <a:xfrm>
          <a:off x="6453986" y="2769591"/>
          <a:ext cx="2031619" cy="14102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Информационные ресурсы Интернета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751510" y="2976111"/>
        <a:ext cx="1436571" cy="997170"/>
      </dsp:txXfrm>
    </dsp:sp>
    <dsp:sp modelId="{571DCDEE-6987-4E74-88C2-9A0014EEBC80}">
      <dsp:nvSpPr>
        <dsp:cNvPr id="0" name=""/>
        <dsp:cNvSpPr/>
      </dsp:nvSpPr>
      <dsp:spPr>
        <a:xfrm rot="9000000">
          <a:off x="5066764" y="2952840"/>
          <a:ext cx="217127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217127" y="108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169900" y="2958225"/>
        <a:ext cx="10856" cy="10856"/>
      </dsp:txXfrm>
    </dsp:sp>
    <dsp:sp modelId="{709DE9D1-2A01-4837-990A-A873E7F68A1A}">
      <dsp:nvSpPr>
        <dsp:cNvPr id="0" name=""/>
        <dsp:cNvSpPr/>
      </dsp:nvSpPr>
      <dsp:spPr>
        <a:xfrm>
          <a:off x="3251698" y="2769591"/>
          <a:ext cx="2076957" cy="14102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Прикладные программы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555861" y="2976111"/>
        <a:ext cx="1468631" cy="99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B19FECB-90D3-49BD-A38E-F65F14D37B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1419E6-AECE-4453-BAF3-501D7ABF15D8}" type="datetimeFigureOut">
              <a:rPr lang="ru-RU" smtClean="0"/>
              <a:t>02.04.2013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/>
              <a:t>Использование электронных образовательных ресурсов в начальной </a:t>
            </a:r>
            <a:r>
              <a:rPr lang="ru-RU" sz="4800" b="1" dirty="0" smtClean="0"/>
              <a:t>школе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085184"/>
            <a:ext cx="4176464" cy="12241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Подготовил </a:t>
            </a:r>
          </a:p>
          <a:p>
            <a:pPr algn="r"/>
            <a:r>
              <a:rPr lang="ru-RU" dirty="0" smtClean="0"/>
              <a:t>учитель начальных классов </a:t>
            </a:r>
            <a:endParaRPr lang="ru-RU" dirty="0" smtClean="0"/>
          </a:p>
          <a:p>
            <a:pPr algn="r"/>
            <a:r>
              <a:rPr lang="ru-RU" dirty="0" smtClean="0"/>
              <a:t>МБОУ </a:t>
            </a:r>
            <a:r>
              <a:rPr lang="ru-RU" dirty="0" smtClean="0"/>
              <a:t>СОШ №2 г. Лысково </a:t>
            </a:r>
            <a:endParaRPr lang="ru-RU" dirty="0" smtClean="0"/>
          </a:p>
          <a:p>
            <a:pPr algn="r"/>
            <a:r>
              <a:rPr lang="ru-RU" dirty="0" smtClean="0"/>
              <a:t>Баринова </a:t>
            </a:r>
            <a:r>
              <a:rPr lang="ru-RU" dirty="0" smtClean="0"/>
              <a:t>Елена Викторовна </a:t>
            </a:r>
          </a:p>
        </p:txBody>
      </p:sp>
    </p:spTree>
    <p:extLst>
      <p:ext uri="{BB962C8B-B14F-4D97-AF65-F5344CB8AC3E}">
        <p14:creationId xmlns:p14="http://schemas.microsoft.com/office/powerpoint/2010/main" val="25694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дает ЭОР ученику?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  <a:p>
            <a:pPr lvl="0"/>
            <a:r>
              <a:rPr lang="ru-RU" dirty="0"/>
              <a:t>содействует росту успеваемости учащихся по предмету; </a:t>
            </a:r>
          </a:p>
          <a:p>
            <a:pPr lvl="0"/>
            <a:r>
              <a:rPr lang="ru-RU" dirty="0"/>
              <a:t>позволяет учащимся проявить себя в новой роли;</a:t>
            </a:r>
          </a:p>
          <a:p>
            <a:pPr lvl="0"/>
            <a:r>
              <a:rPr lang="ru-RU" dirty="0"/>
              <a:t>формирует навыки самостоятельной продуктивной деятельности; </a:t>
            </a:r>
          </a:p>
          <a:p>
            <a:pPr lvl="0"/>
            <a:r>
              <a:rPr lang="ru-RU" dirty="0"/>
              <a:t>способствует созданию ситуации успеха для каждого </a:t>
            </a:r>
            <a:r>
              <a:rPr lang="ru-RU" dirty="0" smtClean="0"/>
              <a:t>ученика;</a:t>
            </a:r>
            <a:endParaRPr lang="ru-RU" dirty="0"/>
          </a:p>
          <a:p>
            <a:pPr lvl="0"/>
            <a:r>
              <a:rPr lang="ru-RU" dirty="0"/>
              <a:t>д</a:t>
            </a:r>
            <a:r>
              <a:rPr lang="ru-RU" dirty="0" smtClean="0"/>
              <a:t>елает  </a:t>
            </a:r>
            <a:r>
              <a:rPr lang="ru-RU" dirty="0"/>
              <a:t>занятия интересными и развивает </a:t>
            </a:r>
            <a:r>
              <a:rPr lang="ru-RU" dirty="0" smtClean="0"/>
              <a:t>мотивацию;</a:t>
            </a:r>
            <a:endParaRPr lang="ru-RU" dirty="0"/>
          </a:p>
          <a:p>
            <a:pPr lvl="0"/>
            <a:r>
              <a:rPr lang="ru-RU" dirty="0"/>
              <a:t>учащиеся начинают работать более творчески и становятся уверенными в себе.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0764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 на основе ЭОР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организация </a:t>
            </a:r>
            <a:r>
              <a:rPr lang="ru-RU" dirty="0"/>
              <a:t>активных видов познавательной деятельности обучаемых, формирование «открытой» познавательной позиции; </a:t>
            </a:r>
          </a:p>
          <a:p>
            <a:pPr lvl="0"/>
            <a:r>
              <a:rPr lang="ru-RU" dirty="0"/>
              <a:t>учитель </a:t>
            </a:r>
            <a:r>
              <a:rPr lang="ru-RU" dirty="0" smtClean="0"/>
              <a:t>в </a:t>
            </a:r>
            <a:r>
              <a:rPr lang="ru-RU" dirty="0"/>
              <a:t>роли педагога-менеджера и режиссера обучения, готового предложить учащимся необходимый комплект средств </a:t>
            </a:r>
            <a:r>
              <a:rPr lang="ru-RU" dirty="0" smtClean="0"/>
              <a:t>обучения; </a:t>
            </a:r>
            <a:endParaRPr lang="ru-RU" dirty="0"/>
          </a:p>
          <a:p>
            <a:pPr lvl="0"/>
            <a:r>
              <a:rPr lang="ru-RU" dirty="0"/>
              <a:t>учебная информация используется как средство организации познавательной деятельности, а не как цель обучения; </a:t>
            </a:r>
          </a:p>
          <a:p>
            <a:pPr lvl="0"/>
            <a:r>
              <a:rPr lang="ru-RU" dirty="0"/>
              <a:t>обучаемый выступает в качестве субъекта деятельности наряду с педагогом, а его личностное развитие выступает как одна из главных образовательных целей.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 деятельности учителя.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Учитель — не единственный источник информации. </a:t>
            </a:r>
          </a:p>
          <a:p>
            <a:pPr lvl="0"/>
            <a:r>
              <a:rPr lang="ru-RU" dirty="0"/>
              <a:t>Учитель организует поиск учащимися информации и ее отбор, переработку в соответствии с выделенными критериями и, таким образом, является посредником между учащимся и источниками информации. </a:t>
            </a:r>
          </a:p>
          <a:p>
            <a:pPr lvl="0"/>
            <a:r>
              <a:rPr lang="ru-RU" dirty="0"/>
              <a:t>Учитель определяет оптимальную для каждого учащегося совокупность электронных учебных модулей (ЭУМ) в соответствии с результатами диагностики. </a:t>
            </a:r>
          </a:p>
          <a:p>
            <a:pPr lvl="0"/>
            <a:r>
              <a:rPr lang="ru-RU" dirty="0"/>
              <a:t>Учитель определяет форму контроля усвоения знаний, умений и навыков учащихся в соответствии с выявленными индивидуальными особенностями. </a:t>
            </a:r>
          </a:p>
          <a:p>
            <a:pPr lvl="0"/>
            <a:r>
              <a:rPr lang="ru-RU" dirty="0"/>
              <a:t>Учитель — инициатор новых форм взаимодействия учащихся с учителем и между собой на уроке и во внеурочное время. </a:t>
            </a:r>
          </a:p>
          <a:p>
            <a:pPr lvl="0"/>
            <a:r>
              <a:rPr lang="ru-RU" dirty="0"/>
              <a:t>Учитель — организатор (модератор) дискуссий, обсуждений проблемных и спорных вопросов на уроке и во внеурочное время. </a:t>
            </a:r>
          </a:p>
        </p:txBody>
      </p:sp>
    </p:spTree>
    <p:extLst>
      <p:ext uri="{BB962C8B-B14F-4D97-AF65-F5344CB8AC3E}">
        <p14:creationId xmlns:p14="http://schemas.microsoft.com/office/powerpoint/2010/main" val="40525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r>
              <a:rPr lang="ru-RU" sz="4800" dirty="0">
                <a:latin typeface="Times New Roman"/>
                <a:ea typeface="Times New Roman"/>
              </a:rPr>
              <a:t>Роль младшего школьника при организации обучения на основе использования ЭОР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136904" cy="432048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Ученик — не пассивный участник учебного процесса. </a:t>
            </a:r>
          </a:p>
          <a:p>
            <a:pPr lvl="0"/>
            <a:r>
              <a:rPr lang="ru-RU" dirty="0"/>
              <a:t>Ученик определяет цель своей деятельности и пути ее достижения. </a:t>
            </a:r>
          </a:p>
          <a:p>
            <a:pPr lvl="0"/>
            <a:r>
              <a:rPr lang="ru-RU" dirty="0"/>
              <a:t>Ученик — активный участник дискуссии, обсуждения, исследования. </a:t>
            </a:r>
          </a:p>
          <a:p>
            <a:pPr lvl="0"/>
            <a:r>
              <a:rPr lang="ru-RU" dirty="0"/>
              <a:t>Ученик выбирает способ взаимодействия с электронными учебными модулями (ЭУМ) определяет порядок усвоения учебного содержания, темп и порядок выполнения заданий. </a:t>
            </a:r>
          </a:p>
          <a:p>
            <a:pPr lvl="0"/>
            <a:r>
              <a:rPr lang="ru-RU" dirty="0"/>
              <a:t>Ученик отбирает необходимый для достижения цели материал. </a:t>
            </a:r>
          </a:p>
          <a:p>
            <a:pPr lvl="0"/>
            <a:r>
              <a:rPr lang="ru-RU" dirty="0"/>
              <a:t>Ученик осуществляет поиск необходимой информации в рекомендованных учителем ЭУМ, в ЭУМ, отобранных самостоятельно, в дополнительных материалах. </a:t>
            </a:r>
          </a:p>
          <a:p>
            <a:pPr lvl="0"/>
            <a:r>
              <a:rPr lang="ru-RU" dirty="0"/>
              <a:t>Ученик демонстрирует полученные в результате своей деятельности результаты, обосновывая их выбранными материалами ЭУМ.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1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r>
              <a:rPr lang="ru-RU" dirty="0"/>
              <a:t>В учебном процессе  в начальной школе могут использоваться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979912"/>
          </a:xfrm>
        </p:spPr>
        <p:txBody>
          <a:bodyPr/>
          <a:lstStyle/>
          <a:p>
            <a:r>
              <a:rPr lang="ru-RU" sz="2800" i="1" dirty="0"/>
              <a:t>Прикладные компьютерные </a:t>
            </a:r>
            <a:r>
              <a:rPr lang="ru-RU" sz="2800" i="1" dirty="0" smtClean="0"/>
              <a:t>программы.</a:t>
            </a:r>
          </a:p>
          <a:p>
            <a:r>
              <a:rPr lang="ru-RU" sz="2800" i="1" dirty="0" smtClean="0"/>
              <a:t>Интерактивные доски.</a:t>
            </a:r>
            <a:r>
              <a:rPr lang="ru-RU" sz="2800" dirty="0" smtClean="0"/>
              <a:t> </a:t>
            </a:r>
          </a:p>
          <a:p>
            <a:r>
              <a:rPr lang="ru-RU" sz="2800" i="1" dirty="0"/>
              <a:t>Электронные средства </a:t>
            </a:r>
            <a:r>
              <a:rPr lang="ru-RU" sz="2800" i="1" dirty="0" smtClean="0"/>
              <a:t>обучения конкретного УМК.</a:t>
            </a:r>
          </a:p>
          <a:p>
            <a:pPr lvl="0"/>
            <a:r>
              <a:rPr lang="ru-RU" sz="2800" i="1" dirty="0" smtClean="0"/>
              <a:t>Электронные  </a:t>
            </a:r>
            <a:r>
              <a:rPr lang="ru-RU" sz="2800" i="1" dirty="0"/>
              <a:t>средства и ресурсы, созданные и выложенные на образовательных порталах другими учителями.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23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341" y="260648"/>
            <a:ext cx="5953859" cy="61401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Полностью сняты ограничения по времени использования компьютеров в образовательном процессе. </a:t>
            </a:r>
            <a:endParaRPr lang="ru-RU" dirty="0" smtClean="0"/>
          </a:p>
          <a:p>
            <a:pPr marL="114300" indent="0">
              <a:buNone/>
            </a:pPr>
            <a:r>
              <a:rPr lang="ru-RU" dirty="0"/>
              <a:t>О</a:t>
            </a:r>
            <a:r>
              <a:rPr lang="ru-RU" dirty="0" smtClean="0"/>
              <a:t>граничения </a:t>
            </a:r>
            <a:r>
              <a:rPr lang="ru-RU" dirty="0"/>
              <a:t>по непрерывному использованию одного вида </a:t>
            </a:r>
            <a:r>
              <a:rPr lang="ru-RU" dirty="0" smtClean="0"/>
              <a:t>деятельности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/>
              <a:t>средняя непрерывная продолжительность различных видов учебной деятельности обучающихся  (чтение с бумажного носителя, письмо, слушание, опрос и т.п.) в 1-4 классах не должна превышать 7-10 </a:t>
            </a:r>
            <a:r>
              <a:rPr lang="ru-RU" dirty="0" smtClean="0"/>
              <a:t>минут;</a:t>
            </a:r>
          </a:p>
          <a:p>
            <a:r>
              <a:rPr lang="ru-RU" dirty="0" smtClean="0"/>
              <a:t>непрерывная </a:t>
            </a:r>
            <a:r>
              <a:rPr lang="ru-RU" dirty="0"/>
              <a:t>работа с изображением на индивидуальном мониторе компьютера и с клавиатурой </a:t>
            </a:r>
            <a:r>
              <a:rPr lang="ru-RU" dirty="0" smtClean="0"/>
              <a:t>в </a:t>
            </a:r>
            <a:r>
              <a:rPr lang="ru-RU" dirty="0"/>
              <a:t>1-4 </a:t>
            </a:r>
            <a:r>
              <a:rPr lang="ru-RU" dirty="0" smtClean="0"/>
              <a:t>классах </a:t>
            </a:r>
            <a:r>
              <a:rPr lang="ru-RU" dirty="0"/>
              <a:t>не должна превышать </a:t>
            </a:r>
            <a:r>
              <a:rPr lang="ru-RU" dirty="0" smtClean="0"/>
              <a:t>15 </a:t>
            </a:r>
            <a:r>
              <a:rPr lang="ru-RU" dirty="0"/>
              <a:t>мин., </a:t>
            </a:r>
            <a:endParaRPr lang="ru-RU" dirty="0" smtClean="0"/>
          </a:p>
          <a:p>
            <a:r>
              <a:rPr lang="ru-RU" dirty="0" smtClean="0"/>
              <a:t>Просмотр </a:t>
            </a:r>
            <a:r>
              <a:rPr lang="ru-RU" dirty="0"/>
              <a:t>статических и динамических изображений на учебных досках и экранах отраженного </a:t>
            </a:r>
            <a:r>
              <a:rPr lang="ru-RU" dirty="0" smtClean="0"/>
              <a:t>свечения не должен превышать 15 минут. </a:t>
            </a:r>
            <a:r>
              <a:rPr lang="ru-RU" dirty="0"/>
              <a:t>При этом нет различий между доской меловой и интерактивной.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1943829" cy="30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/>
          <a:lstStyle/>
          <a:p>
            <a:pPr algn="ctr"/>
            <a:r>
              <a:rPr lang="ru-RU" sz="3600" dirty="0"/>
              <a:t>Непрерывное время работы с техническими средствами </a:t>
            </a:r>
            <a:r>
              <a:rPr lang="ru-RU" sz="3600" dirty="0" smtClean="0"/>
              <a:t>обучения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816720"/>
              </p:ext>
            </p:extLst>
          </p:nvPr>
        </p:nvGraphicFramePr>
        <p:xfrm>
          <a:off x="1043608" y="1988840"/>
          <a:ext cx="6552729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22"/>
                <a:gridCol w="1719845"/>
                <a:gridCol w="1954368"/>
                <a:gridCol w="2018594"/>
              </a:tblGrid>
              <a:tr h="26996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Просмотр статических изображений на учебных досках и экранах отраженного свечения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Просмотр динамических изображений на учебных досках и экранах отраженного свечения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Работа с изображением на индивидуальном мониторе компьютера и клавиатурой</a:t>
                      </a:r>
                      <a:endParaRPr lang="ru-RU" dirty="0"/>
                    </a:p>
                  </a:txBody>
                  <a:tcPr/>
                </a:tc>
              </a:tr>
              <a:tr h="522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–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</a:tr>
              <a:tr h="522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–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4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Должностные обязанности учителя: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Осуществлять </a:t>
            </a:r>
            <a:r>
              <a:rPr lang="ru-RU" dirty="0"/>
              <a:t>обучение, используя разнообразные формы, приемы, методы и средства обучения, включая информационные, а также цифровые образовательные ресурсы.</a:t>
            </a:r>
          </a:p>
          <a:p>
            <a:r>
              <a:rPr lang="ru-RU" dirty="0" smtClean="0"/>
              <a:t>Осуществлять </a:t>
            </a:r>
            <a:r>
              <a:rPr lang="ru-RU" dirty="0"/>
              <a:t>контрольно-оценочную деятельность в образовательном процессе с использованием современных способов оценивания в условиях информационно-коммуникационных технологий (ведение электронных форм документации, в том числе электронного журнала и дневников обучающихся).</a:t>
            </a:r>
          </a:p>
          <a:p>
            <a:r>
              <a:rPr lang="ru-RU" dirty="0"/>
              <a:t> Учитель должен знать основы работы с текстовыми редакторами, электронными таблицами, электронной почтой и браузерами, мультимедийным оборудованием.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8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362274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7620000" cy="31158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4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r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Любой человек может стать Ньютоном,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 algn="r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только яблоко упадет ему на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голову.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 algn="r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Но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зачем же ждать, пока оно упадет;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 algn="r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уж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лучше стать тем, кто тряхнет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яблоню.»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Современное общество – информационное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Информатизация образования</a:t>
            </a:r>
          </a:p>
          <a:p>
            <a:endParaRPr lang="ru-RU" sz="2400" dirty="0" smtClean="0"/>
          </a:p>
          <a:p>
            <a:pPr marL="114300" indent="0">
              <a:buNone/>
            </a:pPr>
            <a:endParaRPr lang="ru-RU" sz="2400" dirty="0"/>
          </a:p>
          <a:p>
            <a:r>
              <a:rPr lang="ru-RU" sz="2400" dirty="0" smtClean="0"/>
              <a:t>Информационно-коммуникационные технологии как средство обучения</a:t>
            </a:r>
          </a:p>
          <a:p>
            <a:endParaRPr lang="ru-RU" sz="2400" dirty="0" smtClean="0"/>
          </a:p>
          <a:p>
            <a:pPr marL="114300" indent="0">
              <a:buNone/>
            </a:pPr>
            <a:endParaRPr lang="ru-RU" sz="2400" dirty="0"/>
          </a:p>
          <a:p>
            <a:r>
              <a:rPr lang="ru-RU" sz="2400" dirty="0" smtClean="0"/>
              <a:t>Использование ЭОР в учебной и внеклассной работе.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563888" y="4316855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39" y="2708920"/>
            <a:ext cx="6334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16" y="1412776"/>
            <a:ext cx="6334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4706" r="5272" b="27410"/>
          <a:stretch/>
        </p:blipFill>
        <p:spPr bwMode="auto">
          <a:xfrm>
            <a:off x="5085082" y="1412777"/>
            <a:ext cx="13866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1"/>
          <a:stretch/>
        </p:blipFill>
        <p:spPr bwMode="auto">
          <a:xfrm>
            <a:off x="4667983" y="2708920"/>
            <a:ext cx="2220838" cy="8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Выпускник   начальной школы   должен: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768752" cy="49971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активно использовать речевые средства и средства ИКТ для решения коммуникативных и познавательных задач;</a:t>
            </a:r>
          </a:p>
          <a:p>
            <a:r>
              <a:rPr lang="ru-RU" dirty="0" smtClean="0"/>
              <a:t>вводить </a:t>
            </a:r>
            <a:r>
              <a:rPr lang="ru-RU" dirty="0"/>
              <a:t>текст с помощью клавиатуры;</a:t>
            </a:r>
          </a:p>
          <a:p>
            <a:r>
              <a:rPr lang="ru-RU" dirty="0" smtClean="0"/>
              <a:t>фиксировать </a:t>
            </a:r>
            <a:r>
              <a:rPr lang="ru-RU" dirty="0"/>
              <a:t>(записывать) в цифровой форме и анализировать изображения, звуки и измеряемые величины;</a:t>
            </a:r>
          </a:p>
          <a:p>
            <a:r>
              <a:rPr lang="ru-RU" dirty="0" smtClean="0"/>
              <a:t>готовить </a:t>
            </a:r>
            <a:r>
              <a:rPr lang="ru-RU" dirty="0"/>
              <a:t>свое выступление и выступать с аудио-, видео- и графическим сопровождением;</a:t>
            </a:r>
          </a:p>
          <a:p>
            <a:r>
              <a:rPr lang="ru-RU" dirty="0" smtClean="0"/>
              <a:t>уметь </a:t>
            </a:r>
            <a:r>
              <a:rPr lang="ru-RU" dirty="0"/>
              <a:t>использовать различные способы </a:t>
            </a:r>
            <a:r>
              <a:rPr lang="ru-RU" dirty="0" smtClean="0"/>
              <a:t>поиска, </a:t>
            </a:r>
            <a:r>
              <a:rPr lang="ru-RU" dirty="0"/>
              <a:t>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Мои документы\работа\школа\2011-2012\март2012 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8888"/>
            <a:ext cx="1845643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184564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9712"/>
            <a:ext cx="1849388" cy="139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1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14202"/>
          </a:xfrm>
        </p:spPr>
        <p:txBody>
          <a:bodyPr/>
          <a:lstStyle/>
          <a:p>
            <a:r>
              <a:rPr lang="ru-RU" dirty="0" smtClean="0"/>
              <a:t>Роль учителя в информационной культуре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9799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оординатор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информационного потока.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159896" cy="29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ЭОР?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80940"/>
            <a:ext cx="7620000" cy="3919859"/>
          </a:xfrm>
        </p:spPr>
        <p:txBody>
          <a:bodyPr/>
          <a:lstStyle/>
          <a:p>
            <a:r>
              <a:rPr lang="ru-RU" i="1" dirty="0"/>
              <a:t>Электронными образовательными ресурсами</a:t>
            </a:r>
            <a:r>
              <a:rPr lang="ru-RU" dirty="0"/>
              <a:t> (ЭОР) называют учебные материалы, созданные средствами современных компьютерных технологий. Для их воспроизведения используются электронные устройства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endParaRPr lang="ru-RU" dirty="0"/>
          </a:p>
          <a:p>
            <a:r>
              <a:rPr lang="ru-RU" dirty="0" smtClean="0"/>
              <a:t>К ЭОР можно отнести:</a:t>
            </a:r>
          </a:p>
          <a:p>
            <a:pPr marL="571500" indent="-457200">
              <a:buFont typeface="+mj-lt"/>
              <a:buAutoNum type="arabicParenR"/>
            </a:pPr>
            <a:r>
              <a:rPr lang="ru-RU" dirty="0" smtClean="0"/>
              <a:t>видеофильмы </a:t>
            </a:r>
            <a:r>
              <a:rPr lang="ru-RU" dirty="0"/>
              <a:t>и звукозаписи, используемые в учебном процессе</a:t>
            </a:r>
            <a:r>
              <a:rPr lang="ru-RU" dirty="0" smtClean="0"/>
              <a:t>.</a:t>
            </a:r>
          </a:p>
          <a:p>
            <a:pPr marL="571500" indent="-457200">
              <a:buFont typeface="+mj-lt"/>
              <a:buAutoNum type="arabicParenR"/>
            </a:pPr>
            <a:r>
              <a:rPr lang="ru-RU" dirty="0" smtClean="0"/>
              <a:t>различные </a:t>
            </a:r>
            <a:r>
              <a:rPr lang="ru-RU" dirty="0"/>
              <a:t>эффективные для образования современные ЭОР, воспроизводимые на компьютере.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9951"/>
            <a:ext cx="3430501" cy="207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3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ЭОР по </a:t>
            </a:r>
            <a:r>
              <a:rPr lang="ru-RU" sz="3600" dirty="0"/>
              <a:t>типу среды распространения и </a:t>
            </a:r>
            <a:r>
              <a:rPr lang="ru-RU" sz="3600" dirty="0" smtClean="0"/>
              <a:t>использования: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интернет-ресурсы</a:t>
            </a:r>
            <a:r>
              <a:rPr lang="ru-RU" sz="2800" dirty="0" smtClean="0"/>
              <a:t> (источник графической, текстовой и другой информации),  </a:t>
            </a:r>
          </a:p>
          <a:p>
            <a:r>
              <a:rPr lang="ru-RU" sz="2800" dirty="0" smtClean="0"/>
              <a:t>онлайн-ресурсы (источник информации – интернет, компьютер),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оффлайн</a:t>
            </a:r>
            <a:r>
              <a:rPr lang="ru-RU" sz="2800" dirty="0" smtClean="0"/>
              <a:t>-ресурсы (источник информации вне интернета),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ресурсы для «интерактивных досок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86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14202"/>
          </a:xfrm>
        </p:spPr>
        <p:txBody>
          <a:bodyPr/>
          <a:lstStyle/>
          <a:p>
            <a:r>
              <a:rPr lang="ru-RU" sz="4800" dirty="0"/>
              <a:t>ЭОР по типу </a:t>
            </a:r>
            <a:r>
              <a:rPr lang="ru-RU" sz="4800" dirty="0" smtClean="0"/>
              <a:t>их использования в образовательном процессе: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45968"/>
              </p:ext>
            </p:extLst>
          </p:nvPr>
        </p:nvGraphicFramePr>
        <p:xfrm>
          <a:off x="-1620688" y="2276872"/>
          <a:ext cx="1173730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7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Зачем нужно применение ЭОР учителю?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lvl="0"/>
            <a:r>
              <a:rPr lang="ru-RU" dirty="0"/>
              <a:t>экономия времени на уроке;</a:t>
            </a:r>
          </a:p>
          <a:p>
            <a:pPr lvl="0"/>
            <a:r>
              <a:rPr lang="ru-RU" dirty="0"/>
              <a:t>глубина погружения в материал; </a:t>
            </a:r>
          </a:p>
          <a:p>
            <a:pPr lvl="0"/>
            <a:r>
              <a:rPr lang="ru-RU" dirty="0"/>
              <a:t>повышенная мотивация обучения; </a:t>
            </a:r>
          </a:p>
          <a:p>
            <a:pPr lvl="0"/>
            <a:r>
              <a:rPr lang="ru-RU" dirty="0"/>
              <a:t>возможность одновременного использования аудио-, видео-, мультимедиа- материалов;</a:t>
            </a:r>
          </a:p>
          <a:p>
            <a:pPr lvl="0"/>
            <a:r>
              <a:rPr lang="ru-RU" dirty="0"/>
              <a:t>привлечение разных видов деятельности: мыслить, спорить, рассуждать.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8" y="4797152"/>
            <a:ext cx="249988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315</TotalTime>
  <Words>940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Соседство</vt:lpstr>
      <vt:lpstr>Использование электронных образовательных ресурсов в начальной школе</vt:lpstr>
      <vt:lpstr>Презентация PowerPoint</vt:lpstr>
      <vt:lpstr>Презентация PowerPoint</vt:lpstr>
      <vt:lpstr>Выпускник   начальной школы   должен:</vt:lpstr>
      <vt:lpstr>Роль учителя в информационной культуре - </vt:lpstr>
      <vt:lpstr>Что такое ЭОР?</vt:lpstr>
      <vt:lpstr>ЭОР по типу среды распространения и использования:</vt:lpstr>
      <vt:lpstr>ЭОР по типу их использования в образовательном процессе:</vt:lpstr>
      <vt:lpstr>Зачем нужно применение ЭОР учителю?</vt:lpstr>
      <vt:lpstr>Что дает ЭОР ученику?</vt:lpstr>
      <vt:lpstr>Организация учебного процесса на основе ЭОР</vt:lpstr>
      <vt:lpstr>Специфика деятельности учителя.</vt:lpstr>
      <vt:lpstr>Роль младшего школьника при организации обучения на основе использования ЭОР </vt:lpstr>
      <vt:lpstr>В учебном процессе  в начальной школе могут использоваться</vt:lpstr>
      <vt:lpstr>Презентация PowerPoint</vt:lpstr>
      <vt:lpstr>Непрерывное время работы с техническими средствами обучения</vt:lpstr>
      <vt:lpstr>Должностные обязанности учителя: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образовательных ресурсов в начальной школе</dc:title>
  <dc:creator>User</dc:creator>
  <cp:lastModifiedBy>User</cp:lastModifiedBy>
  <cp:revision>24</cp:revision>
  <dcterms:created xsi:type="dcterms:W3CDTF">2013-01-20T09:24:37Z</dcterms:created>
  <dcterms:modified xsi:type="dcterms:W3CDTF">2013-04-02T04:29:53Z</dcterms:modified>
</cp:coreProperties>
</file>