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61" r:id="rId5"/>
    <p:sldId id="266" r:id="rId6"/>
    <p:sldId id="267" r:id="rId7"/>
    <p:sldId id="268" r:id="rId8"/>
    <p:sldId id="269" r:id="rId9"/>
    <p:sldId id="263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856B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4" autoAdjust="0"/>
    <p:restoredTop sz="94660"/>
  </p:normalViewPr>
  <p:slideViewPr>
    <p:cSldViewPr>
      <p:cViewPr>
        <p:scale>
          <a:sx n="69" d="100"/>
          <a:sy n="69" d="100"/>
        </p:scale>
        <p:origin x="-1080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C0225-1B8D-4353-8A1C-172485A8982F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BC579-29BF-44D1-9466-0816D7DF0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C579-29BF-44D1-9466-0816D7DF076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C579-29BF-44D1-9466-0816D7DF076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C579-29BF-44D1-9466-0816D7DF076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C579-29BF-44D1-9466-0816D7DF076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C579-29BF-44D1-9466-0816D7DF076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C579-29BF-44D1-9466-0816D7DF076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C579-29BF-44D1-9466-0816D7DF076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900igr.net/kartinki/rastenija-i-griby/griby-2.files/023-lisichki.html" TargetMode="External"/><Relationship Id="rId13" Type="http://schemas.openxmlformats.org/officeDocument/2006/relationships/hyperlink" Target="http://fotohomka.ru/113274-kartinki-s-mashinami-dlja-detejj.html" TargetMode="External"/><Relationship Id="rId3" Type="http://schemas.openxmlformats.org/officeDocument/2006/relationships/hyperlink" Target="http://0lik.ru/uploads/posts/2008-08/1219806583_0lik.ru_shokola-2.jpg" TargetMode="External"/><Relationship Id="rId7" Type="http://schemas.openxmlformats.org/officeDocument/2006/relationships/hyperlink" Target="http://deraq.rrshost.in/383/cynaru/45/viktor/" TargetMode="External"/><Relationship Id="rId12" Type="http://schemas.openxmlformats.org/officeDocument/2006/relationships/hyperlink" Target="http://www.ylykomoria.ru/katalkatraktor-mitya" TargetMode="External"/><Relationship Id="rId17" Type="http://schemas.openxmlformats.org/officeDocument/2006/relationships/hyperlink" Target="http://vilingstore.net/Igry-razvlecheniya-i-programmy-c9/Kukly-deti--Kukly-Paola-Reyna-i138791" TargetMode="External"/><Relationship Id="rId2" Type="http://schemas.openxmlformats.org/officeDocument/2006/relationships/hyperlink" Target="http://ne-zabudka.livejournal.com/240696.html" TargetMode="External"/><Relationship Id="rId16" Type="http://schemas.openxmlformats.org/officeDocument/2006/relationships/hyperlink" Target="http://mylitta.ru/421-paola-reina-doll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ancopttorg.ru/product/56936/" TargetMode="External"/><Relationship Id="rId11" Type="http://schemas.openxmlformats.org/officeDocument/2006/relationships/hyperlink" Target="http://www.karusel-toys.ru/proditem.php?prod_id=30658" TargetMode="External"/><Relationship Id="rId5" Type="http://schemas.openxmlformats.org/officeDocument/2006/relationships/hyperlink" Target="http://pixelbrush.ru/2010/10/29/klipart-postman-pat.html" TargetMode="External"/><Relationship Id="rId15" Type="http://schemas.openxmlformats.org/officeDocument/2006/relationships/hyperlink" Target="http://gdz-po-himii-9-klass-minchenkov-zhurin-skachat.lamer1.myjino.ru/" TargetMode="External"/><Relationship Id="rId10" Type="http://schemas.openxmlformats.org/officeDocument/2006/relationships/hyperlink" Target="http://tigr.info/gribiki/7.htm" TargetMode="External"/><Relationship Id="rId4" Type="http://schemas.openxmlformats.org/officeDocument/2006/relationships/hyperlink" Target="http://skachatkartinki.ru/picture.php?id=16087" TargetMode="External"/><Relationship Id="rId9" Type="http://schemas.openxmlformats.org/officeDocument/2006/relationships/hyperlink" Target="http://espicture.ru/korzinka-kartinka--dlya-deteyy.html" TargetMode="External"/><Relationship Id="rId14" Type="http://schemas.openxmlformats.org/officeDocument/2006/relationships/hyperlink" Target="http://boombob.ru/picture.php?id=13372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7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slide" Target="slide2.xm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" Target="slide2.xm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0" y="0"/>
            <a:ext cx="9144000" cy="6830616"/>
            <a:chOff x="0" y="-126776"/>
            <a:chExt cx="9144000" cy="6830616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0" y="-126776"/>
              <a:ext cx="9144000" cy="6830616"/>
              <a:chOff x="0" y="-99392"/>
              <a:chExt cx="9144000" cy="6830616"/>
            </a:xfrm>
          </p:grpSpPr>
          <p:pic>
            <p:nvPicPr>
              <p:cNvPr id="21" name="Picture 2" descr="Школа картинки клипарт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5536" y="357142"/>
                <a:ext cx="8280920" cy="5965070"/>
              </a:xfrm>
              <a:prstGeom prst="rect">
                <a:avLst/>
              </a:prstGeom>
              <a:noFill/>
            </p:spPr>
          </p:pic>
          <p:sp>
            <p:nvSpPr>
              <p:cNvPr id="22" name="Рамка 21"/>
              <p:cNvSpPr/>
              <p:nvPr/>
            </p:nvSpPr>
            <p:spPr>
              <a:xfrm>
                <a:off x="0" y="-99392"/>
                <a:ext cx="9144000" cy="6830616"/>
              </a:xfrm>
              <a:prstGeom prst="frame">
                <a:avLst>
                  <a:gd name="adj1" fmla="val 5992"/>
                </a:avLst>
              </a:prstGeom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052" name="Рисунок 4" descr="3e5a6e730c60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68144" y="0"/>
                <a:ext cx="3036024" cy="2664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Прямоугольник 13"/>
            <p:cNvSpPr/>
            <p:nvPr/>
          </p:nvSpPr>
          <p:spPr>
            <a:xfrm>
              <a:off x="1979712" y="2204864"/>
              <a:ext cx="4536883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МАТЕМАТИЧЕСКАЯ </a:t>
              </a:r>
            </a:p>
            <a:p>
              <a:pPr algn="ctr"/>
              <a:r>
                <a:rPr lang="ru-RU" sz="40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МОЗАИКА - 2</a:t>
              </a:r>
              <a:endParaRPr lang="ru-RU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993749" y="3429000"/>
              <a:ext cx="467711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(текстовые задачи разных видов)</a:t>
              </a:r>
              <a:endParaRPr lang="ru-RU" sz="2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195736" y="1502024"/>
              <a:ext cx="363298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Дидактический материал</a:t>
              </a:r>
              <a:endParaRPr lang="ru-RU" sz="2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5" name="Загнутый угол 14">
            <a:hlinkClick r:id="rId4" action="ppaction://hlinksldjump"/>
          </p:cNvPr>
          <p:cNvSpPr/>
          <p:nvPr/>
        </p:nvSpPr>
        <p:spPr>
          <a:xfrm>
            <a:off x="755576" y="5661248"/>
            <a:ext cx="1296144" cy="648072"/>
          </a:xfrm>
          <a:prstGeom prst="foldedCorner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Информация для учителя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5877272"/>
            <a:ext cx="3132856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ресурса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Бобкова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 Н., учитель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нач.кл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МОУ «Лицей №7 Дзержинского района Волгограда»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Рамка 15">
            <a:hlinkClick r:id="rId5" action="ppaction://hlinksldjump"/>
          </p:cNvPr>
          <p:cNvSpPr/>
          <p:nvPr/>
        </p:nvSpPr>
        <p:spPr>
          <a:xfrm>
            <a:off x="3563888" y="4437112"/>
            <a:ext cx="1440160" cy="43204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НАЧАТЬ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033" y="-111314"/>
            <a:ext cx="2123727" cy="58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139952" y="64440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2016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00808"/>
            <a:ext cx="6822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http://ne-zabudka.livejournal.com/240696.html</a:t>
            </a:r>
            <a:r>
              <a:rPr lang="ru-RU" dirty="0" smtClean="0"/>
              <a:t>  - карандаш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2088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http://0lik.ru/uploads/posts/2008-08/1219806583_0lik.ru_shokola-2.jpg</a:t>
            </a:r>
            <a:r>
              <a:rPr lang="ru-RU" dirty="0" smtClean="0"/>
              <a:t> - картинка мальчика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6470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http://skachatkartinki.ru/picture.php?id=16087</a:t>
            </a:r>
            <a:r>
              <a:rPr lang="ru-RU" dirty="0" smtClean="0"/>
              <a:t>  - оформление титульного листа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2474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http://pixelbrush.ru/2010/10/29/klipart-postman-pat.html</a:t>
            </a:r>
            <a:r>
              <a:rPr lang="ru-RU" dirty="0" smtClean="0"/>
              <a:t> - картинка для оформления титульного листа (девочка)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924944"/>
            <a:ext cx="5617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http://www.kancopttorg.ru/product/56936/</a:t>
            </a:r>
            <a:r>
              <a:rPr lang="ru-RU" dirty="0" smtClean="0"/>
              <a:t> - карандаши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212976"/>
            <a:ext cx="5821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http://deraq.rrshost.in/383/cynaru/45/viktor/</a:t>
            </a:r>
            <a:r>
              <a:rPr lang="ru-RU" dirty="0" smtClean="0"/>
              <a:t> - белый гриб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357301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http://900igr.net/kartinki/rastenija-i-griby/griby-2.files/023-lisichki.html</a:t>
            </a:r>
            <a:r>
              <a:rPr lang="ru-RU" dirty="0" smtClean="0"/>
              <a:t> - гриб лисичка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06084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http://espicture.ru/korzinka-kartinka--dlya-deteyy.html#8</a:t>
            </a:r>
            <a:r>
              <a:rPr lang="ru-RU" dirty="0" smtClean="0"/>
              <a:t> – корзинка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085184"/>
            <a:ext cx="380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0"/>
              </a:rPr>
              <a:t>http://tigr.info/gribiki/7.htm</a:t>
            </a:r>
            <a:r>
              <a:rPr lang="ru-RU" dirty="0" smtClean="0"/>
              <a:t> - рыжики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17383" y="188640"/>
            <a:ext cx="24266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</a:t>
            </a:r>
            <a:endParaRPr lang="ru-RU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5373216"/>
            <a:ext cx="9875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http://www.karusel-toys.ru/proditem.php?prod_id=30658</a:t>
            </a:r>
            <a:r>
              <a:rPr lang="ru-RU" dirty="0" smtClean="0"/>
              <a:t> -  машинка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5661248"/>
            <a:ext cx="7982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http://www.ylykomoria.ru/katalkatraktor-mitya</a:t>
            </a:r>
            <a:r>
              <a:rPr lang="ru-RU" dirty="0" smtClean="0"/>
              <a:t> -машинка зелёная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6021288"/>
            <a:ext cx="9299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3"/>
              </a:rPr>
              <a:t>http://fotohomka.ru/113274-kartinki-s-mashinami-dlja-detejj.html</a:t>
            </a:r>
            <a:r>
              <a:rPr lang="ru-RU" dirty="0" smtClean="0"/>
              <a:t> - легковой автомобиль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6309320"/>
            <a:ext cx="7675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4"/>
              </a:rPr>
              <a:t>http://boombob.ru/picture.php?id=133722</a:t>
            </a:r>
            <a:r>
              <a:rPr lang="ru-RU" dirty="0" smtClean="0"/>
              <a:t>  - полицейская  машина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4797152"/>
            <a:ext cx="9381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5"/>
              </a:rPr>
              <a:t>http://gdz-po-himii-9-klass-minchenkov-zhurin-skachat.lamer1.myjino.ru/</a:t>
            </a:r>
            <a:r>
              <a:rPr lang="ru-RU" dirty="0" smtClean="0"/>
              <a:t> - самосвал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8450" y="4509120"/>
            <a:ext cx="8805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6"/>
              </a:rPr>
              <a:t>http://mylitta.ru/421-paola-reina-dolls.html</a:t>
            </a:r>
            <a:r>
              <a:rPr lang="ru-RU" dirty="0" smtClean="0"/>
              <a:t> - куклы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393305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7"/>
              </a:rPr>
              <a:t>http://vilingstore.net/Igry-razvlecheniya-i-programmy-c9/Kukly-deti--Kukly-Paola-Reyna-i138791</a:t>
            </a:r>
            <a:r>
              <a:rPr lang="ru-RU" dirty="0" smtClean="0"/>
              <a:t> -куклы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044.radikal.ru/1008/72/3e5a6e730c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79109"/>
            <a:ext cx="5976664" cy="52444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99592" y="404664"/>
            <a:ext cx="73263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Решите задачи и  увидите картинку</a:t>
            </a:r>
            <a:endParaRPr lang="ru-RU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4" action="ppaction://hlinksldjump"/>
          </p:cNvPr>
          <p:cNvSpPr/>
          <p:nvPr/>
        </p:nvSpPr>
        <p:spPr>
          <a:xfrm>
            <a:off x="5724128" y="3717032"/>
            <a:ext cx="2448272" cy="2304256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5" action="ppaction://hlinksldjump"/>
          </p:cNvPr>
          <p:cNvSpPr/>
          <p:nvPr/>
        </p:nvSpPr>
        <p:spPr>
          <a:xfrm>
            <a:off x="3275856" y="1412776"/>
            <a:ext cx="2448272" cy="2304256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Click r:id="rId6" action="ppaction://hlinksldjump"/>
          </p:cNvPr>
          <p:cNvSpPr/>
          <p:nvPr/>
        </p:nvSpPr>
        <p:spPr>
          <a:xfrm>
            <a:off x="827584" y="3717032"/>
            <a:ext cx="2448272" cy="2304256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7" action="ppaction://hlinksldjump"/>
          </p:cNvPr>
          <p:cNvSpPr/>
          <p:nvPr/>
        </p:nvSpPr>
        <p:spPr>
          <a:xfrm>
            <a:off x="5724128" y="1412776"/>
            <a:ext cx="2448272" cy="2304256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8" action="ppaction://hlinksldjump"/>
          </p:cNvPr>
          <p:cNvSpPr/>
          <p:nvPr/>
        </p:nvSpPr>
        <p:spPr>
          <a:xfrm>
            <a:off x="827584" y="1412776"/>
            <a:ext cx="2448272" cy="2304256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9" action="ppaction://hlinksldjump"/>
          </p:cNvPr>
          <p:cNvSpPr/>
          <p:nvPr/>
        </p:nvSpPr>
        <p:spPr>
          <a:xfrm>
            <a:off x="3275856" y="3717032"/>
            <a:ext cx="2448272" cy="2304256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мка 2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46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D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636839"/>
            <a:ext cx="1066165" cy="936178"/>
          </a:xfrm>
          <a:prstGeom prst="rect">
            <a:avLst/>
          </a:prstGeom>
          <a:noFill/>
        </p:spPr>
      </p:pic>
      <p:pic>
        <p:nvPicPr>
          <p:cNvPr id="33797" name="Picture 5" descr="D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1" y="3357563"/>
            <a:ext cx="878100" cy="771621"/>
          </a:xfrm>
          <a:prstGeom prst="rect">
            <a:avLst/>
          </a:prstGeom>
          <a:noFill/>
        </p:spPr>
      </p:pic>
      <p:pic>
        <p:nvPicPr>
          <p:cNvPr id="33798" name="Picture 6" descr="D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4" y="2133600"/>
            <a:ext cx="1003938" cy="880866"/>
          </a:xfrm>
          <a:prstGeom prst="rect">
            <a:avLst/>
          </a:prstGeom>
          <a:noFill/>
        </p:spPr>
      </p:pic>
      <p:pic>
        <p:nvPicPr>
          <p:cNvPr id="33799" name="Picture 7" descr="D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9" y="2565400"/>
            <a:ext cx="1003938" cy="880866"/>
          </a:xfrm>
          <a:prstGeom prst="rect">
            <a:avLst/>
          </a:prstGeom>
          <a:noFill/>
        </p:spPr>
      </p:pic>
      <p:pic>
        <p:nvPicPr>
          <p:cNvPr id="33800" name="Picture 8" descr="D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357563"/>
            <a:ext cx="940327" cy="825551"/>
          </a:xfrm>
          <a:prstGeom prst="rect">
            <a:avLst/>
          </a:prstGeom>
          <a:noFill/>
        </p:spPr>
      </p:pic>
      <p:pic>
        <p:nvPicPr>
          <p:cNvPr id="33801" name="Picture 9" descr="D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852738"/>
            <a:ext cx="941711" cy="826935"/>
          </a:xfrm>
          <a:prstGeom prst="rect">
            <a:avLst/>
          </a:prstGeom>
          <a:noFill/>
        </p:spPr>
      </p:pic>
      <p:pic>
        <p:nvPicPr>
          <p:cNvPr id="33802" name="Picture 10" descr="D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213100"/>
            <a:ext cx="878099" cy="771621"/>
          </a:xfrm>
          <a:prstGeom prst="rect">
            <a:avLst/>
          </a:prstGeom>
          <a:noFill/>
        </p:spPr>
      </p:pic>
      <p:pic>
        <p:nvPicPr>
          <p:cNvPr id="33803" name="Picture 11" descr="D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349500"/>
            <a:ext cx="940327" cy="825552"/>
          </a:xfrm>
          <a:prstGeom prst="rect">
            <a:avLst/>
          </a:prstGeom>
          <a:noFill/>
        </p:spPr>
      </p:pic>
      <p:pic>
        <p:nvPicPr>
          <p:cNvPr id="33804" name="Picture 12" descr="D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636838"/>
            <a:ext cx="940327" cy="825551"/>
          </a:xfrm>
          <a:prstGeom prst="rect">
            <a:avLst/>
          </a:prstGeom>
          <a:noFill/>
        </p:spPr>
      </p:pic>
      <p:pic>
        <p:nvPicPr>
          <p:cNvPr id="33805" name="Picture 13" descr="D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4" y="2781300"/>
            <a:ext cx="941710" cy="826935"/>
          </a:xfrm>
          <a:prstGeom prst="rect">
            <a:avLst/>
          </a:prstGeom>
          <a:noFill/>
        </p:spPr>
      </p:pic>
      <p:pic>
        <p:nvPicPr>
          <p:cNvPr id="33806" name="Picture 14" descr="D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205038"/>
            <a:ext cx="878099" cy="771621"/>
          </a:xfrm>
          <a:prstGeom prst="rect">
            <a:avLst/>
          </a:prstGeom>
          <a:noFill/>
        </p:spPr>
      </p:pic>
      <p:pic>
        <p:nvPicPr>
          <p:cNvPr id="33807" name="Picture 15" descr="D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1" y="2205038"/>
            <a:ext cx="878100" cy="771621"/>
          </a:xfrm>
          <a:prstGeom prst="rect">
            <a:avLst/>
          </a:prstGeom>
          <a:noFill/>
        </p:spPr>
      </p:pic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755576" y="260648"/>
            <a:ext cx="81359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0" dirty="0"/>
              <a:t>12 клубничек раздали поровну трем ребятам. Сколько клубничек досталось каждому?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6237312"/>
            <a:ext cx="1224136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проверка</a:t>
            </a:r>
            <a:endParaRPr lang="ru-RU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7704" y="299695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12 : 3 = 4 (</a:t>
            </a:r>
            <a:r>
              <a:rPr lang="ru-RU" sz="4000" b="1" dirty="0" err="1" smtClean="0"/>
              <a:t>клубн</a:t>
            </a:r>
            <a:r>
              <a:rPr lang="ru-RU" sz="4000" b="1" dirty="0" smtClean="0"/>
              <a:t>.)</a:t>
            </a:r>
            <a:endParaRPr lang="ru-RU" sz="4000" b="1" dirty="0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460432" y="6237312"/>
            <a:ext cx="504056" cy="432048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28039 0.341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-0.01563 0.4923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2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10608 0.1601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36597 0.20231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10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02777 0.4648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23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10225 0.29375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30712 0.1347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-0.01962 0.3192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15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02344 0.262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0.40886 0.39514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19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3229 0.2775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13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09444 0.344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755576" y="-323165"/>
            <a:ext cx="2592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3600" b="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6237312"/>
            <a:ext cx="1224136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проверка</a:t>
            </a:r>
            <a:endParaRPr lang="ru-RU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616" y="486916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18 - 10 = 8 (руб.) </a:t>
            </a:r>
            <a:endParaRPr lang="ru-RU" sz="4000" b="1" dirty="0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460432" y="6237312"/>
            <a:ext cx="504056" cy="432048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MCj023272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20688"/>
            <a:ext cx="1440160" cy="192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339752" y="112474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- 18 руб.</a:t>
            </a:r>
            <a:endParaRPr lang="ru-RU" sz="3600" dirty="0"/>
          </a:p>
        </p:txBody>
      </p:sp>
      <p:pic>
        <p:nvPicPr>
          <p:cNvPr id="1026" name="Picture 2" descr="http://i-fakt.ru/wp-content/uploads/2013/05/teacher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780928"/>
            <a:ext cx="1161992" cy="106031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267744" y="285293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- ?, на 10 руб. дешевле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755576" y="-323165"/>
            <a:ext cx="2592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3600" b="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6237312"/>
            <a:ext cx="1224136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проверка</a:t>
            </a:r>
            <a:endParaRPr lang="ru-RU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616" y="486916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6 </a:t>
            </a:r>
            <a:r>
              <a:rPr lang="ru-RU" sz="4000" b="1" dirty="0" err="1" smtClean="0"/>
              <a:t>х</a:t>
            </a:r>
            <a:r>
              <a:rPr lang="ru-RU" sz="4000" b="1" dirty="0" smtClean="0"/>
              <a:t> 2 = 12 (кар.) </a:t>
            </a:r>
            <a:endParaRPr lang="ru-RU" sz="4000" b="1" dirty="0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460432" y="6237312"/>
            <a:ext cx="504056" cy="432048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79512" y="47667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 одной коробке 6 карандашей. Сколько карандашей в двух таких коробках?</a:t>
            </a:r>
            <a:endParaRPr lang="ru-RU" sz="3600" dirty="0"/>
          </a:p>
        </p:txBody>
      </p:sp>
      <p:pic>
        <p:nvPicPr>
          <p:cNvPr id="2052" name="Picture 4" descr="Набор цв. карандашей 6 шт. арт. 32596/24 &quot;ЖИРАФ&quot; (корпус из пластика, шестигранная форма, коробка - мел. картон с европодвесом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060848"/>
            <a:ext cx="2304256" cy="1516273"/>
          </a:xfrm>
          <a:prstGeom prst="rect">
            <a:avLst/>
          </a:prstGeom>
          <a:noFill/>
        </p:spPr>
      </p:pic>
      <p:pic>
        <p:nvPicPr>
          <p:cNvPr id="12" name="Picture 4" descr="Набор цв. карандашей 6 шт. арт. 32596/24 &quot;ЖИРАФ&quot; (корпус из пластика, шестигранная форма, коробка - мел. картон с европодвесом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132856"/>
            <a:ext cx="240744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755576" y="-323165"/>
            <a:ext cx="2592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3600" b="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6237312"/>
            <a:ext cx="1224136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проверка</a:t>
            </a:r>
            <a:endParaRPr lang="ru-RU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393305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14 + 2 = 16 (чел.) </a:t>
            </a:r>
            <a:endParaRPr lang="ru-RU" sz="4000" b="1" dirty="0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460432" y="6237312"/>
            <a:ext cx="504056" cy="432048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79512" y="476672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Из автобуса вышли 2 человека. Сколько пассажиров ехало в автобусе, если 14 человек продолжили свой путь?</a:t>
            </a:r>
            <a:endParaRPr lang="ru-RU" sz="3600" dirty="0"/>
          </a:p>
        </p:txBody>
      </p:sp>
      <p:pic>
        <p:nvPicPr>
          <p:cNvPr id="29698" name="Picture 2" descr="http://bezopasnost-detej.ru/images/2013/102-3-bezopasnost-dorozhnogo-dvizheniya-dlya-detej-v-kartinkak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36912"/>
            <a:ext cx="4464495" cy="3447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1991890" y="1916832"/>
            <a:ext cx="2808312" cy="2884586"/>
            <a:chOff x="1991890" y="1916832"/>
            <a:chExt cx="2808312" cy="2884586"/>
          </a:xfrm>
        </p:grpSpPr>
        <p:pic>
          <p:nvPicPr>
            <p:cNvPr id="10244" name="Picture 4" descr="Шнуровки для детей u0026quot;Корзинкаu0026quot;. Шнуровки для самых маленьких."/>
            <p:cNvPicPr>
              <a:picLocks noChangeAspect="1" noChangeArrowheads="1"/>
            </p:cNvPicPr>
            <p:nvPr/>
          </p:nvPicPr>
          <p:blipFill>
            <a:blip r:embed="rId3" cstate="print"/>
            <a:srcRect l="18799" t="12353" r="28832" b="19612"/>
            <a:stretch>
              <a:fillRect/>
            </a:stretch>
          </p:blipFill>
          <p:spPr bwMode="auto">
            <a:xfrm rot="825170">
              <a:off x="1991890" y="1937159"/>
              <a:ext cx="2808312" cy="28642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2699792" y="1916832"/>
              <a:ext cx="158417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755576" y="-323165"/>
            <a:ext cx="2592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3600" b="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6237312"/>
            <a:ext cx="1224136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проверка</a:t>
            </a:r>
            <a:endParaRPr lang="ru-RU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321297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5+ 4 + 3 = 12 (гр.) </a:t>
            </a:r>
            <a:endParaRPr lang="ru-RU" sz="4000" b="1" dirty="0"/>
          </a:p>
        </p:txBody>
      </p:sp>
      <p:sp>
        <p:nvSpPr>
          <p:cNvPr id="18" name="Управляющая кнопка: домой 17">
            <a:hlinkClick r:id="rId4" action="ppaction://hlinksldjump" highlightClick="1"/>
          </p:cNvPr>
          <p:cNvSpPr/>
          <p:nvPr/>
        </p:nvSpPr>
        <p:spPr>
          <a:xfrm>
            <a:off x="8460432" y="6237312"/>
            <a:ext cx="504056" cy="432048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51520" y="260648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Гриша нашёл 5 белых грибов, 4 лисички и 3 рыжика. Сколько всего грибов нашел  мальчик?</a:t>
            </a:r>
            <a:endParaRPr lang="ru-RU" sz="3600" dirty="0"/>
          </a:p>
        </p:txBody>
      </p:sp>
      <p:pic>
        <p:nvPicPr>
          <p:cNvPr id="31750" name="Picture 6" descr="http://edaplus.info/food_pictures/cep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73922">
            <a:off x="1353739" y="4942038"/>
            <a:ext cx="1377945" cy="1152128"/>
          </a:xfrm>
          <a:prstGeom prst="rect">
            <a:avLst/>
          </a:prstGeom>
          <a:noFill/>
        </p:spPr>
      </p:pic>
      <p:pic>
        <p:nvPicPr>
          <p:cNvPr id="31754" name="Picture 10" descr="http://900igr.net/datas/rastenija-i-griby/Griby-2.files/0013-013-Lisichk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200" t="14700" r="13201" b="34901"/>
          <a:stretch>
            <a:fillRect/>
          </a:stretch>
        </p:blipFill>
        <p:spPr bwMode="auto">
          <a:xfrm rot="1406798" flipH="1">
            <a:off x="4778974" y="4767424"/>
            <a:ext cx="1125664" cy="911994"/>
          </a:xfrm>
          <a:prstGeom prst="rect">
            <a:avLst/>
          </a:prstGeom>
          <a:noFill/>
        </p:spPr>
      </p:pic>
      <p:pic>
        <p:nvPicPr>
          <p:cNvPr id="16" name="Picture 2" descr="Картинки по запросу белый гриб фото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509120"/>
            <a:ext cx="1154783" cy="1080120"/>
          </a:xfrm>
          <a:prstGeom prst="rect">
            <a:avLst/>
          </a:prstGeom>
          <a:noFill/>
        </p:spPr>
      </p:pic>
      <p:pic>
        <p:nvPicPr>
          <p:cNvPr id="19" name="Picture 10" descr="http://900igr.net/datas/rastenija-i-griby/Griby-2.files/0013-013-Lisichk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200" t="14700" r="13201" b="34901"/>
          <a:stretch>
            <a:fillRect/>
          </a:stretch>
        </p:blipFill>
        <p:spPr bwMode="auto">
          <a:xfrm rot="20125059">
            <a:off x="4348648" y="5082315"/>
            <a:ext cx="862721" cy="845115"/>
          </a:xfrm>
          <a:prstGeom prst="rect">
            <a:avLst/>
          </a:prstGeom>
          <a:noFill/>
        </p:spPr>
      </p:pic>
      <p:pic>
        <p:nvPicPr>
          <p:cNvPr id="10248" name="Picture 8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828" t="18469" r="13579" b="53212"/>
          <a:stretch>
            <a:fillRect/>
          </a:stretch>
        </p:blipFill>
        <p:spPr bwMode="auto">
          <a:xfrm flipH="1">
            <a:off x="7020272" y="4509120"/>
            <a:ext cx="792088" cy="891791"/>
          </a:xfrm>
          <a:prstGeom prst="rect">
            <a:avLst/>
          </a:prstGeom>
          <a:noFill/>
        </p:spPr>
      </p:pic>
      <p:pic>
        <p:nvPicPr>
          <p:cNvPr id="22" name="Picture 8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828" t="18469" r="13579" b="53212"/>
          <a:stretch>
            <a:fillRect/>
          </a:stretch>
        </p:blipFill>
        <p:spPr bwMode="auto">
          <a:xfrm rot="4007650">
            <a:off x="7124652" y="5062238"/>
            <a:ext cx="1008112" cy="891791"/>
          </a:xfrm>
          <a:prstGeom prst="rect">
            <a:avLst/>
          </a:prstGeom>
          <a:noFill/>
        </p:spPr>
      </p:pic>
      <p:pic>
        <p:nvPicPr>
          <p:cNvPr id="24" name="Picture 8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828" t="18469" r="13579" b="53212"/>
          <a:stretch>
            <a:fillRect/>
          </a:stretch>
        </p:blipFill>
        <p:spPr bwMode="auto">
          <a:xfrm rot="20910448">
            <a:off x="6306918" y="5032656"/>
            <a:ext cx="1008112" cy="891791"/>
          </a:xfrm>
          <a:prstGeom prst="rect">
            <a:avLst/>
          </a:prstGeom>
          <a:noFill/>
        </p:spPr>
      </p:pic>
      <p:pic>
        <p:nvPicPr>
          <p:cNvPr id="31752" name="Picture 8" descr="http://www.griby.biz/photos/big/beliy-grib-fot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3" t="7143" r="7143" b="7143"/>
          <a:stretch>
            <a:fillRect/>
          </a:stretch>
        </p:blipFill>
        <p:spPr bwMode="auto">
          <a:xfrm>
            <a:off x="323528" y="4941168"/>
            <a:ext cx="864096" cy="864096"/>
          </a:xfrm>
          <a:prstGeom prst="rect">
            <a:avLst/>
          </a:prstGeom>
          <a:noFill/>
        </p:spPr>
      </p:pic>
      <p:pic>
        <p:nvPicPr>
          <p:cNvPr id="31746" name="Picture 2" descr="Картинки по запросу белый гриб фото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941168"/>
            <a:ext cx="1154783" cy="1080120"/>
          </a:xfrm>
          <a:prstGeom prst="rect">
            <a:avLst/>
          </a:prstGeom>
          <a:noFill/>
        </p:spPr>
      </p:pic>
      <p:pic>
        <p:nvPicPr>
          <p:cNvPr id="28" name="Picture 10" descr="http://900igr.net/datas/rastenija-i-griby/Griby-2.files/0013-013-Lisichk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200" t="14700" r="13201" b="34901"/>
          <a:stretch>
            <a:fillRect/>
          </a:stretch>
        </p:blipFill>
        <p:spPr bwMode="auto">
          <a:xfrm rot="20125059">
            <a:off x="2928470" y="2798693"/>
            <a:ext cx="988836" cy="968656"/>
          </a:xfrm>
          <a:prstGeom prst="rect">
            <a:avLst/>
          </a:prstGeom>
          <a:noFill/>
        </p:spPr>
      </p:pic>
      <p:pic>
        <p:nvPicPr>
          <p:cNvPr id="30" name="Picture 8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828" t="18469" r="13579" b="53212"/>
          <a:stretch>
            <a:fillRect/>
          </a:stretch>
        </p:blipFill>
        <p:spPr bwMode="auto">
          <a:xfrm rot="1468426">
            <a:off x="3415290" y="2661651"/>
            <a:ext cx="1008112" cy="891791"/>
          </a:xfrm>
          <a:prstGeom prst="rect">
            <a:avLst/>
          </a:prstGeom>
          <a:noFill/>
        </p:spPr>
      </p:pic>
      <p:pic>
        <p:nvPicPr>
          <p:cNvPr id="32" name="Picture 8" descr="http://www.griby.biz/photos/big/beliy-grib-fot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3" t="7143" r="7143" b="7143"/>
          <a:stretch>
            <a:fillRect/>
          </a:stretch>
        </p:blipFill>
        <p:spPr bwMode="auto">
          <a:xfrm>
            <a:off x="3347864" y="3212976"/>
            <a:ext cx="864096" cy="864096"/>
          </a:xfrm>
          <a:prstGeom prst="rect">
            <a:avLst/>
          </a:prstGeom>
          <a:noFill/>
        </p:spPr>
      </p:pic>
      <p:pic>
        <p:nvPicPr>
          <p:cNvPr id="33" name="Picture 2" descr="Картинки по запросу белый гриб фото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852936"/>
            <a:ext cx="1154783" cy="1080120"/>
          </a:xfrm>
          <a:prstGeom prst="rect">
            <a:avLst/>
          </a:prstGeom>
          <a:noFill/>
        </p:spPr>
      </p:pic>
      <p:pic>
        <p:nvPicPr>
          <p:cNvPr id="27" name="Picture 2" descr="Картинки по запросу белый гриб фото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636912"/>
            <a:ext cx="1154783" cy="1080120"/>
          </a:xfrm>
          <a:prstGeom prst="rect">
            <a:avLst/>
          </a:prstGeom>
          <a:noFill/>
        </p:spPr>
      </p:pic>
      <p:pic>
        <p:nvPicPr>
          <p:cNvPr id="26" name="Picture 10" descr="http://900igr.net/datas/rastenija-i-griby/Griby-2.files/0013-013-Lisichk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200" t="14700" r="13201" b="34901"/>
          <a:stretch>
            <a:fillRect/>
          </a:stretch>
        </p:blipFill>
        <p:spPr bwMode="auto">
          <a:xfrm flipH="1">
            <a:off x="2411760" y="3140968"/>
            <a:ext cx="1125664" cy="911994"/>
          </a:xfrm>
          <a:prstGeom prst="rect">
            <a:avLst/>
          </a:prstGeom>
          <a:noFill/>
        </p:spPr>
      </p:pic>
      <p:pic>
        <p:nvPicPr>
          <p:cNvPr id="10247" name="Picture 7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32" t="32762" r="50000" b="40150"/>
          <a:stretch>
            <a:fillRect/>
          </a:stretch>
        </p:blipFill>
        <p:spPr bwMode="auto">
          <a:xfrm>
            <a:off x="2267744" y="3212976"/>
            <a:ext cx="244827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755576" y="-323165"/>
            <a:ext cx="2592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3600" b="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6237312"/>
            <a:ext cx="1224136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проверка</a:t>
            </a:r>
            <a:endParaRPr lang="ru-RU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5661248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11 - 5 = 6 (</a:t>
            </a:r>
            <a:r>
              <a:rPr lang="ru-RU" sz="4000" b="1" dirty="0" err="1" smtClean="0"/>
              <a:t>кук</a:t>
            </a:r>
            <a:r>
              <a:rPr lang="ru-RU" sz="4000" b="1" dirty="0" smtClean="0"/>
              <a:t>.) </a:t>
            </a:r>
            <a:endParaRPr lang="ru-RU" sz="4000" b="1" dirty="0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460432" y="6237312"/>
            <a:ext cx="504056" cy="432048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79512" y="332656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 магазине на витрине стояло 11 игрушек, из них 5 машинок, остальные куклы. Сколько кукол было на витрине?</a:t>
            </a:r>
            <a:endParaRPr lang="ru-RU" sz="3600" dirty="0"/>
          </a:p>
        </p:txBody>
      </p:sp>
      <p:pic>
        <p:nvPicPr>
          <p:cNvPr id="35842" name="Picture 2" descr="http://karusel-toys.ru/images/catalog/image1.php?namephoto=s_526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221088"/>
            <a:ext cx="1152128" cy="1156949"/>
          </a:xfrm>
          <a:prstGeom prst="rect">
            <a:avLst/>
          </a:prstGeom>
          <a:noFill/>
        </p:spPr>
      </p:pic>
      <p:pic>
        <p:nvPicPr>
          <p:cNvPr id="35844" name="Picture 4" descr="http://www.ylykomoria.ru/upload/resize_cache/iblock/c66/800_600_1/c664bd7a735a93d8a3e1da5f2f45a27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365104"/>
            <a:ext cx="1060198" cy="1008112"/>
          </a:xfrm>
          <a:prstGeom prst="rect">
            <a:avLst/>
          </a:prstGeom>
          <a:noFill/>
        </p:spPr>
      </p:pic>
      <p:pic>
        <p:nvPicPr>
          <p:cNvPr id="35846" name="Picture 6" descr="http://fotohomka.ru/images/Jan/10/63abec292ea023c7b42cf5433d3ccb7f/mini_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365104"/>
            <a:ext cx="1256349" cy="936103"/>
          </a:xfrm>
          <a:prstGeom prst="rect">
            <a:avLst/>
          </a:prstGeom>
          <a:noFill/>
        </p:spPr>
      </p:pic>
      <p:pic>
        <p:nvPicPr>
          <p:cNvPr id="35848" name="Picture 8" descr="http://boombob.ru/img/picture/Apr/13/2b255b88aae8f25bad670fc9420b35ec/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043" b="11654"/>
          <a:stretch>
            <a:fillRect/>
          </a:stretch>
        </p:blipFill>
        <p:spPr bwMode="auto">
          <a:xfrm>
            <a:off x="4499992" y="4365104"/>
            <a:ext cx="1652663" cy="1008112"/>
          </a:xfrm>
          <a:prstGeom prst="rect">
            <a:avLst/>
          </a:prstGeom>
          <a:noFill/>
        </p:spPr>
      </p:pic>
      <p:pic>
        <p:nvPicPr>
          <p:cNvPr id="35850" name="Picture 10" descr="http://www.begemott.ru/photos/1074769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7" t="9195" r="6897" b="12644"/>
          <a:stretch>
            <a:fillRect/>
          </a:stretch>
        </p:blipFill>
        <p:spPr bwMode="auto">
          <a:xfrm>
            <a:off x="2843808" y="4221088"/>
            <a:ext cx="1800200" cy="1224136"/>
          </a:xfrm>
          <a:prstGeom prst="rect">
            <a:avLst/>
          </a:prstGeom>
          <a:noFill/>
        </p:spPr>
      </p:pic>
      <p:pic>
        <p:nvPicPr>
          <p:cNvPr id="35852" name="Picture 12" descr="http://mylitta.ru/uploads/posts/2012-01/thumbs/1327134514_paola-reina-dolls-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2420888"/>
            <a:ext cx="2917151" cy="1728192"/>
          </a:xfrm>
          <a:prstGeom prst="rect">
            <a:avLst/>
          </a:prstGeom>
          <a:noFill/>
        </p:spPr>
      </p:pic>
      <p:pic>
        <p:nvPicPr>
          <p:cNvPr id="35854" name="Picture 14" descr="http://ru4.anyfad.com/items/t1@26cd4fa1-a9c4-47da-88a7-5aeef7848751/Kukly-deti--Kukly-Paola-Reyn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2492896"/>
            <a:ext cx="2616225" cy="1601447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251520" y="2276872"/>
            <a:ext cx="7776864" cy="3168352"/>
          </a:xfrm>
          <a:prstGeom prst="roundRect">
            <a:avLst/>
          </a:prstGeom>
          <a:solidFill>
            <a:schemeClr val="tx2">
              <a:lumMod val="40000"/>
              <a:lumOff val="6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308304" y="2060848"/>
            <a:ext cx="108012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11</a:t>
            </a:r>
            <a:endParaRPr lang="ru-RU" sz="4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99592" y="2492896"/>
            <a:ext cx="4320480" cy="172819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?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755576" y="-323165"/>
            <a:ext cx="2592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3600" b="0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260648"/>
            <a:ext cx="842493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Раздел программы: </a:t>
            </a:r>
            <a:r>
              <a:rPr lang="ru-RU" dirty="0" smtClean="0"/>
              <a:t>Текстовые задачи</a:t>
            </a:r>
          </a:p>
          <a:p>
            <a:r>
              <a:rPr lang="ru-RU" b="1" dirty="0" smtClean="0"/>
              <a:t>Содержание</a:t>
            </a:r>
            <a:r>
              <a:rPr lang="ru-RU" dirty="0" smtClean="0"/>
              <a:t>: 6 задач разных видов на  все четыре арифметических действия.  Выбор заданий может осуществляться в любом порядке.  В качестве игрового момента используется эффект появления скрытого изображения. </a:t>
            </a:r>
          </a:p>
          <a:p>
            <a:r>
              <a:rPr lang="ru-RU" b="1" dirty="0" smtClean="0"/>
              <a:t>Уровень сложности</a:t>
            </a:r>
            <a:r>
              <a:rPr lang="ru-RU" dirty="0" smtClean="0"/>
              <a:t>: 1-2 класс. Вычисления в пределах 20. </a:t>
            </a:r>
            <a:r>
              <a:rPr lang="ru-RU" sz="1400" dirty="0" smtClean="0"/>
              <a:t>(По системе «Начальная школа </a:t>
            </a:r>
            <a:r>
              <a:rPr lang="en-US" sz="1400" dirty="0" smtClean="0"/>
              <a:t>XXI</a:t>
            </a:r>
            <a:r>
              <a:rPr lang="ru-RU" sz="1400" dirty="0" smtClean="0"/>
              <a:t> века» умножение и деление изучается уже в 1-ом классе. Для других УМК применительно к 1-му классу можно легко заменить содержание слайда на более актуальные для данного этапа обучения). </a:t>
            </a:r>
            <a:endParaRPr lang="ru-RU" dirty="0" smtClean="0"/>
          </a:p>
          <a:p>
            <a:r>
              <a:rPr lang="ru-RU" b="1" dirty="0" smtClean="0"/>
              <a:t>Цель:  </a:t>
            </a:r>
            <a:r>
              <a:rPr lang="ru-RU" dirty="0" smtClean="0"/>
              <a:t>способствовать закреплению умения детей ориентироваться в выборе действий при решении задач. </a:t>
            </a:r>
          </a:p>
          <a:p>
            <a:endParaRPr lang="ru-RU" dirty="0" smtClean="0"/>
          </a:p>
          <a:p>
            <a:r>
              <a:rPr lang="ru-RU" dirty="0" smtClean="0"/>
              <a:t>Может использоваться на уроке в виде устного счета или как тренажер при самостоятельной работе. </a:t>
            </a:r>
          </a:p>
          <a:p>
            <a:endParaRPr lang="ru-RU" dirty="0" smtClean="0"/>
          </a:p>
          <a:p>
            <a:r>
              <a:rPr lang="ru-RU" b="1" dirty="0" smtClean="0"/>
              <a:t>Перечень задач:</a:t>
            </a:r>
          </a:p>
          <a:p>
            <a:pPr>
              <a:buFontTx/>
              <a:buChar char="-"/>
            </a:pPr>
            <a:r>
              <a:rPr lang="ru-RU" dirty="0" smtClean="0"/>
              <a:t> Деление на части (12:3=4)</a:t>
            </a:r>
          </a:p>
          <a:p>
            <a:pPr>
              <a:buFontTx/>
              <a:buChar char="-"/>
            </a:pPr>
            <a:r>
              <a:rPr lang="ru-RU" dirty="0" smtClean="0"/>
              <a:t> Уменьшение числа на несколько единиц (18-10=8)</a:t>
            </a:r>
          </a:p>
          <a:p>
            <a:pPr>
              <a:buFontTx/>
              <a:buChar char="-"/>
            </a:pPr>
            <a:r>
              <a:rPr lang="ru-RU" dirty="0" smtClean="0"/>
              <a:t> Нахождение произведения (6х2=12)</a:t>
            </a:r>
          </a:p>
          <a:p>
            <a:pPr>
              <a:buFontTx/>
              <a:buChar char="-"/>
            </a:pPr>
            <a:r>
              <a:rPr lang="ru-RU" dirty="0" smtClean="0"/>
              <a:t> Нахождение уменьшаемого (14+2=16)</a:t>
            </a:r>
          </a:p>
          <a:p>
            <a:pPr>
              <a:buFontTx/>
              <a:buChar char="-"/>
            </a:pPr>
            <a:r>
              <a:rPr lang="ru-RU" dirty="0" smtClean="0"/>
              <a:t> Нахождение суммы из 3-х слагаемых (5+4+3=12)</a:t>
            </a:r>
          </a:p>
          <a:p>
            <a:pPr>
              <a:buFontTx/>
              <a:buChar char="-"/>
            </a:pPr>
            <a:r>
              <a:rPr lang="ru-RU" dirty="0" smtClean="0"/>
              <a:t> Нахождение неизвестного слагаемого (11-5=6)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Навигация осуществляется посредством управляющих кнопок.</a:t>
            </a:r>
            <a:endParaRPr lang="ru-RU" dirty="0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244408" y="4869160"/>
            <a:ext cx="504056" cy="432048"/>
          </a:xfrm>
          <a:prstGeom prst="actionButtonHom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начало 9">
            <a:hlinkClick r:id="" action="ppaction://hlinkshowjump?jump=firstslide" highlightClick="1"/>
          </p:cNvPr>
          <p:cNvSpPr/>
          <p:nvPr/>
        </p:nvSpPr>
        <p:spPr>
          <a:xfrm>
            <a:off x="7956376" y="6021288"/>
            <a:ext cx="864096" cy="360040"/>
          </a:xfrm>
          <a:prstGeom prst="actionButtonBeginning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64288" y="50131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Перейти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 заданиям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706</TotalTime>
  <Words>474</Words>
  <Application>Microsoft Office PowerPoint</Application>
  <PresentationFormat>Экран (4:3)</PresentationFormat>
  <Paragraphs>72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101</cp:revision>
  <dcterms:created xsi:type="dcterms:W3CDTF">2016-02-06T21:17:57Z</dcterms:created>
  <dcterms:modified xsi:type="dcterms:W3CDTF">2016-06-18T17:49:54Z</dcterms:modified>
</cp:coreProperties>
</file>