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59" r:id="rId8"/>
    <p:sldId id="269" r:id="rId9"/>
    <p:sldId id="270" r:id="rId10"/>
    <p:sldId id="272" r:id="rId11"/>
    <p:sldId id="273" r:id="rId12"/>
    <p:sldId id="278" r:id="rId13"/>
    <p:sldId id="274" r:id="rId14"/>
    <p:sldId id="289" r:id="rId15"/>
    <p:sldId id="287" r:id="rId16"/>
    <p:sldId id="285" r:id="rId17"/>
    <p:sldId id="284" r:id="rId18"/>
    <p:sldId id="286" r:id="rId19"/>
    <p:sldId id="290" r:id="rId20"/>
    <p:sldId id="281" r:id="rId21"/>
    <p:sldId id="288" r:id="rId22"/>
    <p:sldId id="294" r:id="rId23"/>
    <p:sldId id="283" r:id="rId24"/>
    <p:sldId id="276" r:id="rId25"/>
    <p:sldId id="295" r:id="rId26"/>
    <p:sldId id="275" r:id="rId27"/>
    <p:sldId id="282" r:id="rId28"/>
    <p:sldId id="291" r:id="rId29"/>
    <p:sldId id="293" r:id="rId30"/>
    <p:sldId id="271" r:id="rId31"/>
    <p:sldId id="26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D2A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2" autoAdjust="0"/>
    <p:restoredTop sz="94660"/>
  </p:normalViewPr>
  <p:slideViewPr>
    <p:cSldViewPr>
      <p:cViewPr varScale="1">
        <p:scale>
          <a:sx n="50" d="100"/>
          <a:sy n="50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43808" y="1340768"/>
            <a:ext cx="5184576" cy="1470025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Обучающий тренажер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по составу слова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(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приставка</a:t>
            </a:r>
            <a:r>
              <a:rPr lang="ru-RU" sz="4000" dirty="0" smtClean="0">
                <a:solidFill>
                  <a:srgbClr val="FF0000"/>
                </a:solidFill>
              </a:rPr>
              <a:t>)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123728" y="4941168"/>
            <a:ext cx="6400800" cy="1152128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Автор: Бобкова </a:t>
            </a:r>
            <a:r>
              <a:rPr lang="ru-RU" sz="1600" dirty="0" smtClean="0">
                <a:solidFill>
                  <a:schemeClr val="tx1"/>
                </a:solidFill>
              </a:rPr>
              <a:t>Н.Н.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МОУ </a:t>
            </a:r>
            <a:r>
              <a:rPr lang="ru-RU" sz="1600" dirty="0" smtClean="0">
                <a:solidFill>
                  <a:schemeClr val="tx1"/>
                </a:solidFill>
              </a:rPr>
              <a:t>«Лицей </a:t>
            </a:r>
            <a:r>
              <a:rPr lang="ru-RU" sz="1600" dirty="0" smtClean="0">
                <a:solidFill>
                  <a:schemeClr val="tx1"/>
                </a:solidFill>
              </a:rPr>
              <a:t>№ </a:t>
            </a:r>
            <a:r>
              <a:rPr lang="ru-RU" sz="1600" dirty="0" smtClean="0">
                <a:solidFill>
                  <a:schemeClr val="tx1"/>
                </a:solidFill>
              </a:rPr>
              <a:t>7 Дзержинского района Волгограда»,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учитель начальных классов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5004048" y="3501008"/>
            <a:ext cx="720080" cy="360040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нутый угол 4">
            <a:hlinkClick r:id="rId2" action="ppaction://hlinksldjump"/>
          </p:cNvPr>
          <p:cNvSpPr/>
          <p:nvPr/>
        </p:nvSpPr>
        <p:spPr>
          <a:xfrm>
            <a:off x="6948264" y="5661248"/>
            <a:ext cx="1691680" cy="720080"/>
          </a:xfrm>
          <a:prstGeom prst="foldedCorner">
            <a:avLst>
              <a:gd name="adj" fmla="val 25770"/>
            </a:avLst>
          </a:prstGeom>
          <a:solidFill>
            <a:srgbClr val="92D050">
              <a:alpha val="77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Пояснения для учителя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25" t="16242" r="66925" b="75637"/>
          <a:stretch>
            <a:fillRect/>
          </a:stretch>
        </p:blipFill>
        <p:spPr bwMode="auto">
          <a:xfrm>
            <a:off x="2339752" y="404664"/>
            <a:ext cx="2232248" cy="51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692696"/>
            <a:ext cx="1946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Пообедать 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1920" y="692696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Есть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692696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Нет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grpSp>
        <p:nvGrpSpPr>
          <p:cNvPr id="2" name="Группа 6"/>
          <p:cNvGrpSpPr/>
          <p:nvPr/>
        </p:nvGrpSpPr>
        <p:grpSpPr>
          <a:xfrm>
            <a:off x="6300192" y="692696"/>
            <a:ext cx="2103919" cy="648072"/>
            <a:chOff x="6228184" y="3933056"/>
            <a:chExt cx="2031911" cy="648072"/>
          </a:xfrm>
        </p:grpSpPr>
        <p:pic>
          <p:nvPicPr>
            <p:cNvPr id="8" name="Picture 2" descr="http://www.yoursmileys.ru/ismile/tick/i3900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8184" y="3933056"/>
              <a:ext cx="648072" cy="64807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6804248" y="3933056"/>
              <a:ext cx="14558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6300192" y="692696"/>
            <a:ext cx="22322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Ошибка!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5616" y="1484784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Поросёнок </a:t>
            </a:r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32040" y="1484784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Нет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51920" y="1484784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Есть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grpSp>
        <p:nvGrpSpPr>
          <p:cNvPr id="3" name="Группа 25"/>
          <p:cNvGrpSpPr/>
          <p:nvPr/>
        </p:nvGrpSpPr>
        <p:grpSpPr>
          <a:xfrm>
            <a:off x="6300192" y="1484784"/>
            <a:ext cx="2103919" cy="648072"/>
            <a:chOff x="6228184" y="3933056"/>
            <a:chExt cx="2031911" cy="648072"/>
          </a:xfrm>
        </p:grpSpPr>
        <p:pic>
          <p:nvPicPr>
            <p:cNvPr id="27" name="Picture 2" descr="http://www.yoursmileys.ru/ismile/tick/i3900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8184" y="3933056"/>
              <a:ext cx="648072" cy="648072"/>
            </a:xfrm>
            <a:prstGeom prst="rect">
              <a:avLst/>
            </a:prstGeom>
            <a:noFill/>
          </p:spPr>
        </p:pic>
        <p:sp>
          <p:nvSpPr>
            <p:cNvPr id="28" name="Прямоугольник 27"/>
            <p:cNvSpPr/>
            <p:nvPr/>
          </p:nvSpPr>
          <p:spPr>
            <a:xfrm>
              <a:off x="6804248" y="3933056"/>
              <a:ext cx="14558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6300192" y="1484784"/>
            <a:ext cx="22322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Ошибка!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15616" y="2276872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Урок  </a:t>
            </a:r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932040" y="2276872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Нет 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851920" y="2276872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Есть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grpSp>
        <p:nvGrpSpPr>
          <p:cNvPr id="7" name="Группа 32"/>
          <p:cNvGrpSpPr/>
          <p:nvPr/>
        </p:nvGrpSpPr>
        <p:grpSpPr>
          <a:xfrm>
            <a:off x="6300192" y="2276872"/>
            <a:ext cx="2103919" cy="648072"/>
            <a:chOff x="6228184" y="3933056"/>
            <a:chExt cx="2031911" cy="648072"/>
          </a:xfrm>
        </p:grpSpPr>
        <p:pic>
          <p:nvPicPr>
            <p:cNvPr id="34" name="Picture 2" descr="http://www.yoursmileys.ru/ismile/tick/i3900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8184" y="3933056"/>
              <a:ext cx="648072" cy="648072"/>
            </a:xfrm>
            <a:prstGeom prst="rect">
              <a:avLst/>
            </a:prstGeom>
            <a:noFill/>
          </p:spPr>
        </p:pic>
        <p:sp>
          <p:nvSpPr>
            <p:cNvPr id="35" name="Прямоугольник 34"/>
            <p:cNvSpPr/>
            <p:nvPr/>
          </p:nvSpPr>
          <p:spPr>
            <a:xfrm>
              <a:off x="6804248" y="3933056"/>
              <a:ext cx="14558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6300192" y="2276872"/>
            <a:ext cx="22322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Ошибка!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15616" y="3140968"/>
            <a:ext cx="1430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Улетает </a:t>
            </a:r>
            <a:endParaRPr lang="ru-RU" sz="2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851920" y="3140968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Есть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932040" y="3140968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Нет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grpSp>
        <p:nvGrpSpPr>
          <p:cNvPr id="11" name="Группа 39"/>
          <p:cNvGrpSpPr/>
          <p:nvPr/>
        </p:nvGrpSpPr>
        <p:grpSpPr>
          <a:xfrm>
            <a:off x="6300192" y="3140968"/>
            <a:ext cx="2103919" cy="648072"/>
            <a:chOff x="6228184" y="3933056"/>
            <a:chExt cx="2031911" cy="648072"/>
          </a:xfrm>
        </p:grpSpPr>
        <p:pic>
          <p:nvPicPr>
            <p:cNvPr id="41" name="Picture 2" descr="http://www.yoursmileys.ru/ismile/tick/i3900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8184" y="3933056"/>
              <a:ext cx="648072" cy="648072"/>
            </a:xfrm>
            <a:prstGeom prst="rect">
              <a:avLst/>
            </a:prstGeom>
            <a:noFill/>
          </p:spPr>
        </p:pic>
        <p:sp>
          <p:nvSpPr>
            <p:cNvPr id="42" name="Прямоугольник 41"/>
            <p:cNvSpPr/>
            <p:nvPr/>
          </p:nvSpPr>
          <p:spPr>
            <a:xfrm>
              <a:off x="6804248" y="3933056"/>
              <a:ext cx="14558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6300192" y="3140968"/>
            <a:ext cx="22322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Ошибка!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15616" y="4005064"/>
            <a:ext cx="1491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Улыбка  </a:t>
            </a:r>
            <a:endParaRPr lang="ru-RU" sz="28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932040" y="3933056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Нет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851920" y="3933056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Есть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grpSp>
        <p:nvGrpSpPr>
          <p:cNvPr id="12" name="Группа 46"/>
          <p:cNvGrpSpPr/>
          <p:nvPr/>
        </p:nvGrpSpPr>
        <p:grpSpPr>
          <a:xfrm>
            <a:off x="6300192" y="4005064"/>
            <a:ext cx="2103919" cy="648072"/>
            <a:chOff x="6228184" y="3933056"/>
            <a:chExt cx="2031911" cy="648072"/>
          </a:xfrm>
        </p:grpSpPr>
        <p:pic>
          <p:nvPicPr>
            <p:cNvPr id="48" name="Picture 2" descr="http://www.yoursmileys.ru/ismile/tick/i3900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8184" y="3933056"/>
              <a:ext cx="648072" cy="648072"/>
            </a:xfrm>
            <a:prstGeom prst="rect">
              <a:avLst/>
            </a:prstGeom>
            <a:noFill/>
          </p:spPr>
        </p:pic>
        <p:sp>
          <p:nvSpPr>
            <p:cNvPr id="49" name="Прямоугольник 48"/>
            <p:cNvSpPr/>
            <p:nvPr/>
          </p:nvSpPr>
          <p:spPr>
            <a:xfrm>
              <a:off x="6804248" y="3933056"/>
              <a:ext cx="14558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6300192" y="4005064"/>
            <a:ext cx="22322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Ошибка!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5616" y="4797152"/>
            <a:ext cx="2032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Подклеить  </a:t>
            </a:r>
            <a:endParaRPr lang="ru-RU" sz="28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851920" y="4725144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Есть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932040" y="4725144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Нет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grpSp>
        <p:nvGrpSpPr>
          <p:cNvPr id="13" name="Группа 53"/>
          <p:cNvGrpSpPr/>
          <p:nvPr/>
        </p:nvGrpSpPr>
        <p:grpSpPr>
          <a:xfrm>
            <a:off x="6300192" y="4797152"/>
            <a:ext cx="2103919" cy="648072"/>
            <a:chOff x="6228184" y="3933056"/>
            <a:chExt cx="2031911" cy="648072"/>
          </a:xfrm>
        </p:grpSpPr>
        <p:pic>
          <p:nvPicPr>
            <p:cNvPr id="55" name="Picture 2" descr="http://www.yoursmileys.ru/ismile/tick/i3900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8184" y="3933056"/>
              <a:ext cx="648072" cy="648072"/>
            </a:xfrm>
            <a:prstGeom prst="rect">
              <a:avLst/>
            </a:prstGeom>
            <a:noFill/>
          </p:spPr>
        </p:pic>
        <p:sp>
          <p:nvSpPr>
            <p:cNvPr id="56" name="Прямоугольник 55"/>
            <p:cNvSpPr/>
            <p:nvPr/>
          </p:nvSpPr>
          <p:spPr>
            <a:xfrm>
              <a:off x="6804248" y="3933056"/>
              <a:ext cx="14558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6300192" y="4797152"/>
            <a:ext cx="22322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Ошибка!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661248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Истина </a:t>
            </a:r>
            <a:endParaRPr lang="ru-RU" sz="2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932040" y="5517232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Нет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851920" y="5517232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Есть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grpSp>
        <p:nvGrpSpPr>
          <p:cNvPr id="14" name="Группа 60"/>
          <p:cNvGrpSpPr/>
          <p:nvPr/>
        </p:nvGrpSpPr>
        <p:grpSpPr>
          <a:xfrm>
            <a:off x="6300192" y="5661248"/>
            <a:ext cx="2103919" cy="648072"/>
            <a:chOff x="6228184" y="3933056"/>
            <a:chExt cx="2031911" cy="648072"/>
          </a:xfrm>
        </p:grpSpPr>
        <p:pic>
          <p:nvPicPr>
            <p:cNvPr id="62" name="Picture 2" descr="http://www.yoursmileys.ru/ismile/tick/i3900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8184" y="3933056"/>
              <a:ext cx="648072" cy="648072"/>
            </a:xfrm>
            <a:prstGeom prst="rect">
              <a:avLst/>
            </a:prstGeom>
            <a:noFill/>
          </p:spPr>
        </p:pic>
        <p:sp>
          <p:nvSpPr>
            <p:cNvPr id="63" name="Прямоугольник 62"/>
            <p:cNvSpPr/>
            <p:nvPr/>
          </p:nvSpPr>
          <p:spPr>
            <a:xfrm>
              <a:off x="6804248" y="3933056"/>
              <a:ext cx="14558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6300192" y="5661248"/>
            <a:ext cx="22322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Ошибка!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5" name="Управляющая кнопка: далее 64">
            <a:hlinkClick r:id="" action="ppaction://hlinkshowjump?jump=nextslide" highlightClick="1"/>
          </p:cNvPr>
          <p:cNvSpPr/>
          <p:nvPr/>
        </p:nvSpPr>
        <p:spPr>
          <a:xfrm>
            <a:off x="3923928" y="6309320"/>
            <a:ext cx="1800200" cy="360040"/>
          </a:xfrm>
          <a:prstGeom prst="actionButtonForwardNext">
            <a:avLst/>
          </a:prstGeom>
          <a:solidFill>
            <a:srgbClr val="92D050"/>
          </a:solidFill>
          <a:ln w="349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0" grpId="2"/>
      <p:bldP spid="10" grpId="3"/>
      <p:bldP spid="24" grpId="0" animBg="1"/>
      <p:bldP spid="25" grpId="0" animBg="1"/>
      <p:bldP spid="29" grpId="0"/>
      <p:bldP spid="29" grpId="1"/>
      <p:bldP spid="29" grpId="2"/>
      <p:bldP spid="29" grpId="3"/>
      <p:bldP spid="31" grpId="0" animBg="1"/>
      <p:bldP spid="32" grpId="0" animBg="1"/>
      <p:bldP spid="36" grpId="0"/>
      <p:bldP spid="36" grpId="1"/>
      <p:bldP spid="36" grpId="2"/>
      <p:bldP spid="36" grpId="3"/>
      <p:bldP spid="38" grpId="0" animBg="1"/>
      <p:bldP spid="39" grpId="0" animBg="1"/>
      <p:bldP spid="43" grpId="0"/>
      <p:bldP spid="43" grpId="1"/>
      <p:bldP spid="43" grpId="2"/>
      <p:bldP spid="43" grpId="3"/>
      <p:bldP spid="45" grpId="0" animBg="1"/>
      <p:bldP spid="46" grpId="0" animBg="1"/>
      <p:bldP spid="50" grpId="0"/>
      <p:bldP spid="50" grpId="1"/>
      <p:bldP spid="50" grpId="2"/>
      <p:bldP spid="50" grpId="3"/>
      <p:bldP spid="52" grpId="0" animBg="1"/>
      <p:bldP spid="53" grpId="0" animBg="1"/>
      <p:bldP spid="57" grpId="0"/>
      <p:bldP spid="57" grpId="1"/>
      <p:bldP spid="57" grpId="2"/>
      <p:bldP spid="57" grpId="3"/>
      <p:bldP spid="59" grpId="0" animBg="1"/>
      <p:bldP spid="60" grpId="0" animBg="1"/>
      <p:bldP spid="64" grpId="0"/>
      <p:bldP spid="64" grpId="1"/>
      <p:bldP spid="64" grpId="2"/>
      <p:bldP spid="64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 свои результаты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1412776"/>
            <a:ext cx="2232248" cy="1296144"/>
          </a:xfrm>
          <a:prstGeom prst="roundRect">
            <a:avLst/>
          </a:prstGeom>
          <a:gradFill>
            <a:gsLst>
              <a:gs pos="5000">
                <a:srgbClr val="DDEBCF"/>
              </a:gs>
              <a:gs pos="43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Ошибок</a:t>
            </a:r>
          </a:p>
          <a:p>
            <a:pPr algn="ctr"/>
            <a:r>
              <a:rPr lang="ru-RU" sz="3600" b="1" dirty="0" smtClean="0"/>
              <a:t> нет</a:t>
            </a:r>
            <a:endParaRPr lang="ru-RU" sz="3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9872" y="1412776"/>
            <a:ext cx="2232248" cy="1296144"/>
          </a:xfrm>
          <a:prstGeom prst="roundRect">
            <a:avLst/>
          </a:prstGeom>
          <a:gradFill>
            <a:gsLst>
              <a:gs pos="5000">
                <a:srgbClr val="DDEBCF"/>
              </a:gs>
              <a:gs pos="43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 всегда</a:t>
            </a:r>
          </a:p>
          <a:p>
            <a:pPr algn="ctr"/>
            <a:r>
              <a:rPr lang="ru-RU" sz="3200" b="1" dirty="0" smtClean="0"/>
              <a:t>верно</a:t>
            </a:r>
            <a:endParaRPr lang="ru-RU" sz="3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68144" y="1412776"/>
            <a:ext cx="2232248" cy="1296144"/>
          </a:xfrm>
          <a:prstGeom prst="roundRect">
            <a:avLst/>
          </a:prstGeom>
          <a:gradFill>
            <a:gsLst>
              <a:gs pos="5000">
                <a:srgbClr val="DDEBCF"/>
              </a:gs>
              <a:gs pos="43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Много ошибок</a:t>
            </a:r>
            <a:endParaRPr lang="ru-RU" sz="3600" b="1" dirty="0"/>
          </a:p>
        </p:txBody>
      </p:sp>
      <p:pic>
        <p:nvPicPr>
          <p:cNvPr id="14" name="Picture 4" descr=", бесплатные Смайл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852936"/>
            <a:ext cx="127514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, бесплатные Смайл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1080120" cy="1080121"/>
          </a:xfrm>
          <a:prstGeom prst="rect">
            <a:avLst/>
          </a:prstGeom>
          <a:noFill/>
        </p:spPr>
      </p:pic>
      <p:pic>
        <p:nvPicPr>
          <p:cNvPr id="4102" name="Picture 6" descr=", бесплатные Смайли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996952"/>
            <a:ext cx="1198813" cy="1080120"/>
          </a:xfrm>
          <a:prstGeom prst="rect">
            <a:avLst/>
          </a:prstGeom>
          <a:noFill/>
        </p:spPr>
      </p:pic>
      <p:sp>
        <p:nvSpPr>
          <p:cNvPr id="25" name="Управляющая кнопка: домой 24">
            <a:hlinkClick r:id="" action="ppaction://hlinkshowjump?jump=firstslide" highlightClick="1"/>
          </p:cNvPr>
          <p:cNvSpPr/>
          <p:nvPr/>
        </p:nvSpPr>
        <p:spPr>
          <a:xfrm>
            <a:off x="5220072" y="5445224"/>
            <a:ext cx="504056" cy="432048"/>
          </a:xfrm>
          <a:prstGeom prst="actionButtonHome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7092280" y="4653136"/>
            <a:ext cx="1152128" cy="432048"/>
          </a:xfrm>
          <a:prstGeom prst="actionButtonForwardNext">
            <a:avLst/>
          </a:prstGeom>
          <a:solidFill>
            <a:srgbClr val="FF0000">
              <a:alpha val="7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43608" y="5301208"/>
            <a:ext cx="37525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Хочешь закончить?</a:t>
            </a:r>
            <a:endParaRPr lang="ru-RU" sz="3200" b="1" cap="none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>
            <a:hlinkClick r:id="" action="ppaction://noaction"/>
          </p:cNvPr>
          <p:cNvSpPr/>
          <p:nvPr/>
        </p:nvSpPr>
        <p:spPr>
          <a:xfrm>
            <a:off x="971600" y="4581128"/>
            <a:ext cx="59805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Переходим на третий уровень?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вал 42"/>
          <p:cNvSpPr/>
          <p:nvPr/>
        </p:nvSpPr>
        <p:spPr>
          <a:xfrm>
            <a:off x="1043608" y="3068960"/>
            <a:ext cx="2016224" cy="792088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верно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48072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приставка в слове?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1043608" y="3068960"/>
            <a:ext cx="2016224" cy="792088"/>
            <a:chOff x="1043608" y="2564904"/>
            <a:chExt cx="2016224" cy="792088"/>
          </a:xfrm>
        </p:grpSpPr>
        <p:sp>
          <p:nvSpPr>
            <p:cNvPr id="8" name="Овал 7"/>
            <p:cNvSpPr/>
            <p:nvPr/>
          </p:nvSpPr>
          <p:spPr>
            <a:xfrm>
              <a:off x="1043608" y="2564904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12" name="Соединительная линия уступом 11"/>
            <p:cNvCxnSpPr/>
            <p:nvPr/>
          </p:nvCxnSpPr>
          <p:spPr>
            <a:xfrm>
              <a:off x="1691680" y="2708920"/>
              <a:ext cx="576064" cy="216024"/>
            </a:xfrm>
            <a:prstGeom prst="bentConnector3">
              <a:avLst>
                <a:gd name="adj1" fmla="val 10179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Овал 21"/>
          <p:cNvSpPr/>
          <p:nvPr/>
        </p:nvSpPr>
        <p:spPr>
          <a:xfrm>
            <a:off x="6228184" y="5373216"/>
            <a:ext cx="2016224" cy="792088"/>
          </a:xfrm>
          <a:prstGeom prst="ellipse">
            <a:avLst/>
          </a:prstGeom>
          <a:solidFill>
            <a:srgbClr val="92D050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2267744" y="4005064"/>
            <a:ext cx="2016224" cy="792088"/>
            <a:chOff x="2411760" y="3573016"/>
            <a:chExt cx="2016224" cy="792088"/>
          </a:xfrm>
        </p:grpSpPr>
        <p:sp>
          <p:nvSpPr>
            <p:cNvPr id="9" name="Овал 8"/>
            <p:cNvSpPr/>
            <p:nvPr/>
          </p:nvSpPr>
          <p:spPr>
            <a:xfrm>
              <a:off x="2411760" y="3573016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3" name="Соединительная линия уступом 22"/>
            <p:cNvCxnSpPr/>
            <p:nvPr/>
          </p:nvCxnSpPr>
          <p:spPr>
            <a:xfrm>
              <a:off x="2915816" y="3717032"/>
              <a:ext cx="864096" cy="216024"/>
            </a:xfrm>
            <a:prstGeom prst="bentConnector3">
              <a:avLst>
                <a:gd name="adj1" fmla="val 10124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4"/>
          <p:cNvGrpSpPr/>
          <p:nvPr/>
        </p:nvGrpSpPr>
        <p:grpSpPr>
          <a:xfrm>
            <a:off x="3995936" y="4797152"/>
            <a:ext cx="2016224" cy="792088"/>
            <a:chOff x="4139952" y="4509120"/>
            <a:chExt cx="2016224" cy="792088"/>
          </a:xfrm>
        </p:grpSpPr>
        <p:sp>
          <p:nvSpPr>
            <p:cNvPr id="10" name="Овал 9"/>
            <p:cNvSpPr/>
            <p:nvPr/>
          </p:nvSpPr>
          <p:spPr>
            <a:xfrm>
              <a:off x="4139952" y="4509120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6" name="Соединительная линия уступом 25"/>
            <p:cNvCxnSpPr/>
            <p:nvPr/>
          </p:nvCxnSpPr>
          <p:spPr>
            <a:xfrm>
              <a:off x="4644008" y="4653136"/>
              <a:ext cx="936104" cy="216024"/>
            </a:xfrm>
            <a:prstGeom prst="bentConnector3">
              <a:avLst>
                <a:gd name="adj1" fmla="val 10141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4860032" y="3140968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подорожник</a:t>
            </a:r>
            <a:endParaRPr lang="ru-RU" sz="4400" dirty="0"/>
          </a:p>
        </p:txBody>
      </p:sp>
      <p:sp>
        <p:nvSpPr>
          <p:cNvPr id="37" name="TextBox 36"/>
          <p:cNvSpPr txBox="1"/>
          <p:nvPr/>
        </p:nvSpPr>
        <p:spPr>
          <a:xfrm>
            <a:off x="899592" y="1465620"/>
            <a:ext cx="78488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Помнишь, с чего следует начинать рассуждение?</a:t>
            </a:r>
            <a:endParaRPr lang="ru-RU" sz="28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619672" y="2268161"/>
            <a:ext cx="59766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Сначала определяем корень</a:t>
            </a:r>
            <a:endParaRPr lang="ru-RU" sz="3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Группа 41"/>
          <p:cNvGrpSpPr/>
          <p:nvPr/>
        </p:nvGrpSpPr>
        <p:grpSpPr>
          <a:xfrm>
            <a:off x="1979712" y="2348880"/>
            <a:ext cx="5472608" cy="648072"/>
            <a:chOff x="4644008" y="3501008"/>
            <a:chExt cx="4320480" cy="729081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4644008" y="3582017"/>
              <a:ext cx="4320480" cy="6480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004048" y="3501008"/>
              <a:ext cx="36004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2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Пр</a:t>
              </a:r>
              <a:r>
                <a:rPr lang="ru-RU" sz="32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оверь себя</a:t>
              </a:r>
              <a:endParaRPr lang="ru-RU" sz="32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1403648" y="5733256"/>
            <a:ext cx="1584176" cy="432048"/>
          </a:xfrm>
          <a:prstGeom prst="actionButtonForwardNext">
            <a:avLst/>
          </a:prstGeom>
          <a:solidFill>
            <a:srgbClr val="92D050"/>
          </a:solidFill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агетная рамка 20"/>
          <p:cNvSpPr/>
          <p:nvPr/>
        </p:nvSpPr>
        <p:spPr>
          <a:xfrm>
            <a:off x="3851920" y="404664"/>
            <a:ext cx="1368152" cy="432048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III</a:t>
            </a:r>
            <a:r>
              <a:rPr lang="ru-RU" sz="1600" b="1" dirty="0" smtClean="0">
                <a:solidFill>
                  <a:srgbClr val="C00000"/>
                </a:solidFill>
              </a:rPr>
              <a:t> уровень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067944" y="1916832"/>
            <a:ext cx="648072" cy="504056"/>
          </a:xfrm>
          <a:prstGeom prst="downArrow">
            <a:avLst/>
          </a:prstGeom>
          <a:gradFill flip="none" rotWithShape="1">
            <a:gsLst>
              <a:gs pos="21000">
                <a:srgbClr val="DDEBCF">
                  <a:alpha val="72000"/>
                </a:srgbClr>
              </a:gs>
              <a:gs pos="50000">
                <a:srgbClr val="9CB86E">
                  <a:alpha val="81000"/>
                </a:srgbClr>
              </a:gs>
              <a:gs pos="100000">
                <a:srgbClr val="156B13">
                  <a:alpha val="85000"/>
                </a:srgbClr>
              </a:gs>
            </a:gsLst>
            <a:lin ang="16200000" scaled="1"/>
            <a:tileRect/>
          </a:gra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228184" y="3789040"/>
            <a:ext cx="8640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вал 42"/>
          <p:cNvSpPr/>
          <p:nvPr/>
        </p:nvSpPr>
        <p:spPr>
          <a:xfrm>
            <a:off x="2051720" y="2708920"/>
            <a:ext cx="2016224" cy="792088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верно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2051720" y="2708920"/>
            <a:ext cx="2016224" cy="792088"/>
            <a:chOff x="1043608" y="2564904"/>
            <a:chExt cx="2016224" cy="792088"/>
          </a:xfrm>
        </p:grpSpPr>
        <p:sp>
          <p:nvSpPr>
            <p:cNvPr id="8" name="Овал 7"/>
            <p:cNvSpPr/>
            <p:nvPr/>
          </p:nvSpPr>
          <p:spPr>
            <a:xfrm>
              <a:off x="1043608" y="2564904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12" name="Соединительная линия уступом 11"/>
            <p:cNvCxnSpPr/>
            <p:nvPr/>
          </p:nvCxnSpPr>
          <p:spPr>
            <a:xfrm>
              <a:off x="1691680" y="2708920"/>
              <a:ext cx="720080" cy="216024"/>
            </a:xfrm>
            <a:prstGeom prst="bentConnector3">
              <a:avLst>
                <a:gd name="adj1" fmla="val 9762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Овал 21"/>
          <p:cNvSpPr/>
          <p:nvPr/>
        </p:nvSpPr>
        <p:spPr>
          <a:xfrm>
            <a:off x="6444208" y="4941168"/>
            <a:ext cx="2016224" cy="792088"/>
          </a:xfrm>
          <a:prstGeom prst="ellipse">
            <a:avLst/>
          </a:prstGeom>
          <a:solidFill>
            <a:srgbClr val="92D050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1115616" y="1196752"/>
            <a:ext cx="2016224" cy="792088"/>
            <a:chOff x="2411760" y="3573016"/>
            <a:chExt cx="2016224" cy="792088"/>
          </a:xfrm>
        </p:grpSpPr>
        <p:sp>
          <p:nvSpPr>
            <p:cNvPr id="9" name="Овал 8"/>
            <p:cNvSpPr/>
            <p:nvPr/>
          </p:nvSpPr>
          <p:spPr>
            <a:xfrm>
              <a:off x="2411760" y="3573016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3" name="Соединительная линия уступом 22"/>
            <p:cNvCxnSpPr/>
            <p:nvPr/>
          </p:nvCxnSpPr>
          <p:spPr>
            <a:xfrm>
              <a:off x="2987824" y="3717032"/>
              <a:ext cx="648072" cy="216024"/>
            </a:xfrm>
            <a:prstGeom prst="bentConnector3">
              <a:avLst>
                <a:gd name="adj1" fmla="val 9649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4"/>
          <p:cNvGrpSpPr/>
          <p:nvPr/>
        </p:nvGrpSpPr>
        <p:grpSpPr>
          <a:xfrm>
            <a:off x="3635896" y="4149080"/>
            <a:ext cx="2016224" cy="792088"/>
            <a:chOff x="4139952" y="4509120"/>
            <a:chExt cx="2016224" cy="792088"/>
          </a:xfrm>
        </p:grpSpPr>
        <p:sp>
          <p:nvSpPr>
            <p:cNvPr id="10" name="Овал 9"/>
            <p:cNvSpPr/>
            <p:nvPr/>
          </p:nvSpPr>
          <p:spPr>
            <a:xfrm>
              <a:off x="4139952" y="4509120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6" name="Соединительная линия уступом 25"/>
            <p:cNvCxnSpPr/>
            <p:nvPr/>
          </p:nvCxnSpPr>
          <p:spPr>
            <a:xfrm>
              <a:off x="4644008" y="4653136"/>
              <a:ext cx="936104" cy="216024"/>
            </a:xfrm>
            <a:prstGeom prst="bentConnector3">
              <a:avLst>
                <a:gd name="adj1" fmla="val 10141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4932040" y="2443535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подснежник</a:t>
            </a:r>
            <a:endParaRPr lang="ru-RU" sz="4400" dirty="0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1403648" y="5733256"/>
            <a:ext cx="1584176" cy="432048"/>
          </a:xfrm>
          <a:prstGeom prst="actionButtonForwardNext">
            <a:avLst/>
          </a:prstGeom>
          <a:solidFill>
            <a:srgbClr val="92D050"/>
          </a:solidFill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548680"/>
            <a:ext cx="133275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вал 42"/>
          <p:cNvSpPr/>
          <p:nvPr/>
        </p:nvSpPr>
        <p:spPr>
          <a:xfrm>
            <a:off x="1187624" y="1340768"/>
            <a:ext cx="2016224" cy="792088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верно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1187624" y="1340768"/>
            <a:ext cx="2016224" cy="792088"/>
            <a:chOff x="1043608" y="2564904"/>
            <a:chExt cx="2016224" cy="792088"/>
          </a:xfrm>
        </p:grpSpPr>
        <p:sp>
          <p:nvSpPr>
            <p:cNvPr id="8" name="Овал 7"/>
            <p:cNvSpPr/>
            <p:nvPr/>
          </p:nvSpPr>
          <p:spPr>
            <a:xfrm>
              <a:off x="1043608" y="2564904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12" name="Соединительная линия уступом 11"/>
            <p:cNvCxnSpPr/>
            <p:nvPr/>
          </p:nvCxnSpPr>
          <p:spPr>
            <a:xfrm>
              <a:off x="1691680" y="2708920"/>
              <a:ext cx="576064" cy="216024"/>
            </a:xfrm>
            <a:prstGeom prst="bentConnector3">
              <a:avLst>
                <a:gd name="adj1" fmla="val 10012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Овал 21"/>
          <p:cNvSpPr/>
          <p:nvPr/>
        </p:nvSpPr>
        <p:spPr>
          <a:xfrm>
            <a:off x="6444208" y="4941168"/>
            <a:ext cx="2016224" cy="792088"/>
          </a:xfrm>
          <a:prstGeom prst="ellipse">
            <a:avLst/>
          </a:prstGeom>
          <a:solidFill>
            <a:srgbClr val="92D050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2051720" y="2852936"/>
            <a:ext cx="2016224" cy="792088"/>
            <a:chOff x="2411760" y="3573016"/>
            <a:chExt cx="2016224" cy="792088"/>
          </a:xfrm>
        </p:grpSpPr>
        <p:sp>
          <p:nvSpPr>
            <p:cNvPr id="9" name="Овал 8"/>
            <p:cNvSpPr/>
            <p:nvPr/>
          </p:nvSpPr>
          <p:spPr>
            <a:xfrm>
              <a:off x="2411760" y="3573016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3" name="Соединительная линия уступом 22"/>
            <p:cNvCxnSpPr/>
            <p:nvPr/>
          </p:nvCxnSpPr>
          <p:spPr>
            <a:xfrm>
              <a:off x="2987824" y="3717032"/>
              <a:ext cx="792088" cy="216024"/>
            </a:xfrm>
            <a:prstGeom prst="bentConnector3">
              <a:avLst>
                <a:gd name="adj1" fmla="val 9739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4"/>
          <p:cNvGrpSpPr/>
          <p:nvPr/>
        </p:nvGrpSpPr>
        <p:grpSpPr>
          <a:xfrm>
            <a:off x="3635896" y="4149080"/>
            <a:ext cx="2016224" cy="792088"/>
            <a:chOff x="4139952" y="4509120"/>
            <a:chExt cx="2016224" cy="792088"/>
          </a:xfrm>
        </p:grpSpPr>
        <p:sp>
          <p:nvSpPr>
            <p:cNvPr id="10" name="Овал 9"/>
            <p:cNvSpPr/>
            <p:nvPr/>
          </p:nvSpPr>
          <p:spPr>
            <a:xfrm>
              <a:off x="4139952" y="4509120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6" name="Соединительная линия уступом 25"/>
            <p:cNvCxnSpPr/>
            <p:nvPr/>
          </p:nvCxnSpPr>
          <p:spPr>
            <a:xfrm>
              <a:off x="4644008" y="4653136"/>
              <a:ext cx="936104" cy="216024"/>
            </a:xfrm>
            <a:prstGeom prst="bentConnector3">
              <a:avLst>
                <a:gd name="adj1" fmla="val 10141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436096" y="2420888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подоить</a:t>
            </a:r>
            <a:endParaRPr lang="ru-RU" sz="4400" dirty="0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1403648" y="5733256"/>
            <a:ext cx="1584176" cy="432048"/>
          </a:xfrm>
          <a:prstGeom prst="actionButtonForwardNext">
            <a:avLst/>
          </a:prstGeom>
          <a:solidFill>
            <a:srgbClr val="92D050"/>
          </a:solidFill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548680"/>
            <a:ext cx="133275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вал 42"/>
          <p:cNvSpPr/>
          <p:nvPr/>
        </p:nvSpPr>
        <p:spPr>
          <a:xfrm>
            <a:off x="1187624" y="1340768"/>
            <a:ext cx="2016224" cy="792088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верно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1187624" y="1340768"/>
            <a:ext cx="2016224" cy="792088"/>
            <a:chOff x="1043608" y="2564904"/>
            <a:chExt cx="2016224" cy="792088"/>
          </a:xfrm>
        </p:grpSpPr>
        <p:sp>
          <p:nvSpPr>
            <p:cNvPr id="8" name="Овал 7"/>
            <p:cNvSpPr/>
            <p:nvPr/>
          </p:nvSpPr>
          <p:spPr>
            <a:xfrm>
              <a:off x="1043608" y="2564904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12" name="Соединительная линия уступом 11"/>
            <p:cNvCxnSpPr/>
            <p:nvPr/>
          </p:nvCxnSpPr>
          <p:spPr>
            <a:xfrm>
              <a:off x="1691680" y="2708920"/>
              <a:ext cx="576064" cy="216024"/>
            </a:xfrm>
            <a:prstGeom prst="bentConnector3">
              <a:avLst>
                <a:gd name="adj1" fmla="val 10012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Овал 21"/>
          <p:cNvSpPr/>
          <p:nvPr/>
        </p:nvSpPr>
        <p:spPr>
          <a:xfrm>
            <a:off x="6444208" y="4941168"/>
            <a:ext cx="2016224" cy="792088"/>
          </a:xfrm>
          <a:prstGeom prst="ellipse">
            <a:avLst/>
          </a:prstGeom>
          <a:solidFill>
            <a:srgbClr val="92D050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2051720" y="2852936"/>
            <a:ext cx="2016224" cy="792088"/>
            <a:chOff x="2411760" y="3573016"/>
            <a:chExt cx="2016224" cy="792088"/>
          </a:xfrm>
        </p:grpSpPr>
        <p:sp>
          <p:nvSpPr>
            <p:cNvPr id="9" name="Овал 8"/>
            <p:cNvSpPr/>
            <p:nvPr/>
          </p:nvSpPr>
          <p:spPr>
            <a:xfrm>
              <a:off x="2411760" y="3573016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3" name="Соединительная линия уступом 22"/>
            <p:cNvCxnSpPr/>
            <p:nvPr/>
          </p:nvCxnSpPr>
          <p:spPr>
            <a:xfrm>
              <a:off x="2987824" y="3717032"/>
              <a:ext cx="792088" cy="216024"/>
            </a:xfrm>
            <a:prstGeom prst="bentConnector3">
              <a:avLst>
                <a:gd name="adj1" fmla="val 9739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4"/>
          <p:cNvGrpSpPr/>
          <p:nvPr/>
        </p:nvGrpSpPr>
        <p:grpSpPr>
          <a:xfrm>
            <a:off x="3635896" y="4149080"/>
            <a:ext cx="2016224" cy="792088"/>
            <a:chOff x="4139952" y="4509120"/>
            <a:chExt cx="2016224" cy="792088"/>
          </a:xfrm>
        </p:grpSpPr>
        <p:sp>
          <p:nvSpPr>
            <p:cNvPr id="10" name="Овал 9"/>
            <p:cNvSpPr/>
            <p:nvPr/>
          </p:nvSpPr>
          <p:spPr>
            <a:xfrm>
              <a:off x="4139952" y="4509120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6" name="Соединительная линия уступом 25"/>
            <p:cNvCxnSpPr/>
            <p:nvPr/>
          </p:nvCxnSpPr>
          <p:spPr>
            <a:xfrm>
              <a:off x="4644008" y="4653136"/>
              <a:ext cx="936104" cy="216024"/>
            </a:xfrm>
            <a:prstGeom prst="bentConnector3">
              <a:avLst>
                <a:gd name="adj1" fmla="val 10141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436096" y="2420888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подруга</a:t>
            </a:r>
            <a:endParaRPr lang="ru-RU" sz="4400" dirty="0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1403648" y="5733256"/>
            <a:ext cx="1584176" cy="432048"/>
          </a:xfrm>
          <a:prstGeom prst="actionButtonForwardNext">
            <a:avLst/>
          </a:prstGeom>
          <a:solidFill>
            <a:srgbClr val="92D050"/>
          </a:solidFill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548680"/>
            <a:ext cx="133275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вал 42"/>
          <p:cNvSpPr/>
          <p:nvPr/>
        </p:nvSpPr>
        <p:spPr>
          <a:xfrm>
            <a:off x="6228184" y="5085184"/>
            <a:ext cx="2016224" cy="792088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верно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33"/>
          <p:cNvGrpSpPr/>
          <p:nvPr/>
        </p:nvGrpSpPr>
        <p:grpSpPr>
          <a:xfrm>
            <a:off x="1115616" y="1196752"/>
            <a:ext cx="2016224" cy="792088"/>
            <a:chOff x="2411760" y="3573016"/>
            <a:chExt cx="2016224" cy="792088"/>
          </a:xfrm>
        </p:grpSpPr>
        <p:sp>
          <p:nvSpPr>
            <p:cNvPr id="9" name="Овал 8"/>
            <p:cNvSpPr/>
            <p:nvPr/>
          </p:nvSpPr>
          <p:spPr>
            <a:xfrm>
              <a:off x="2411760" y="3573016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3" name="Соединительная линия уступом 22"/>
            <p:cNvCxnSpPr/>
            <p:nvPr/>
          </p:nvCxnSpPr>
          <p:spPr>
            <a:xfrm>
              <a:off x="2987824" y="3717032"/>
              <a:ext cx="648072" cy="216024"/>
            </a:xfrm>
            <a:prstGeom prst="bentConnector3">
              <a:avLst>
                <a:gd name="adj1" fmla="val 9649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34"/>
          <p:cNvGrpSpPr/>
          <p:nvPr/>
        </p:nvGrpSpPr>
        <p:grpSpPr>
          <a:xfrm>
            <a:off x="2123728" y="2780928"/>
            <a:ext cx="2016224" cy="792088"/>
            <a:chOff x="4139952" y="4509120"/>
            <a:chExt cx="2016224" cy="792088"/>
          </a:xfrm>
        </p:grpSpPr>
        <p:sp>
          <p:nvSpPr>
            <p:cNvPr id="10" name="Овал 9"/>
            <p:cNvSpPr/>
            <p:nvPr/>
          </p:nvSpPr>
          <p:spPr>
            <a:xfrm>
              <a:off x="4139952" y="4509120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6" name="Соединительная линия уступом 25"/>
            <p:cNvCxnSpPr/>
            <p:nvPr/>
          </p:nvCxnSpPr>
          <p:spPr>
            <a:xfrm>
              <a:off x="4644008" y="4653136"/>
              <a:ext cx="792088" cy="216024"/>
            </a:xfrm>
            <a:prstGeom prst="bentConnector3">
              <a:avLst>
                <a:gd name="adj1" fmla="val 9985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220072" y="2371527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подо мной</a:t>
            </a:r>
            <a:endParaRPr lang="ru-RU" sz="4400" dirty="0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1403648" y="5733256"/>
            <a:ext cx="1584176" cy="432048"/>
          </a:xfrm>
          <a:prstGeom prst="actionButtonForwardNext">
            <a:avLst/>
          </a:prstGeom>
          <a:solidFill>
            <a:srgbClr val="92D050"/>
          </a:solidFill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228184" y="5085184"/>
            <a:ext cx="2016224" cy="792088"/>
          </a:xfrm>
          <a:prstGeom prst="ellipse">
            <a:avLst/>
          </a:prstGeom>
          <a:solidFill>
            <a:srgbClr val="92D050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707904" y="4221088"/>
            <a:ext cx="2016224" cy="792088"/>
            <a:chOff x="4139952" y="4509120"/>
            <a:chExt cx="2016224" cy="792088"/>
          </a:xfrm>
        </p:grpSpPr>
        <p:sp>
          <p:nvSpPr>
            <p:cNvPr id="21" name="Овал 20"/>
            <p:cNvSpPr/>
            <p:nvPr/>
          </p:nvSpPr>
          <p:spPr>
            <a:xfrm>
              <a:off x="4139952" y="4509120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4" name="Соединительная линия уступом 23"/>
            <p:cNvCxnSpPr/>
            <p:nvPr/>
          </p:nvCxnSpPr>
          <p:spPr>
            <a:xfrm>
              <a:off x="4644008" y="4653136"/>
              <a:ext cx="936104" cy="216024"/>
            </a:xfrm>
            <a:prstGeom prst="bentConnector3">
              <a:avLst>
                <a:gd name="adj1" fmla="val 10141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5796136" y="548680"/>
            <a:ext cx="133275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вал 42"/>
          <p:cNvSpPr/>
          <p:nvPr/>
        </p:nvSpPr>
        <p:spPr>
          <a:xfrm>
            <a:off x="2051720" y="2708920"/>
            <a:ext cx="2016224" cy="792088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верно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2051720" y="2708920"/>
            <a:ext cx="2016224" cy="792088"/>
            <a:chOff x="1043608" y="2564904"/>
            <a:chExt cx="2016224" cy="792088"/>
          </a:xfrm>
        </p:grpSpPr>
        <p:sp>
          <p:nvSpPr>
            <p:cNvPr id="8" name="Овал 7"/>
            <p:cNvSpPr/>
            <p:nvPr/>
          </p:nvSpPr>
          <p:spPr>
            <a:xfrm>
              <a:off x="1043608" y="2564904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12" name="Соединительная линия уступом 11"/>
            <p:cNvCxnSpPr/>
            <p:nvPr/>
          </p:nvCxnSpPr>
          <p:spPr>
            <a:xfrm>
              <a:off x="1691680" y="2708920"/>
              <a:ext cx="720080" cy="216024"/>
            </a:xfrm>
            <a:prstGeom prst="bentConnector3">
              <a:avLst>
                <a:gd name="adj1" fmla="val 9762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Овал 21"/>
          <p:cNvSpPr/>
          <p:nvPr/>
        </p:nvSpPr>
        <p:spPr>
          <a:xfrm>
            <a:off x="6444208" y="4941168"/>
            <a:ext cx="2016224" cy="792088"/>
          </a:xfrm>
          <a:prstGeom prst="ellipse">
            <a:avLst/>
          </a:prstGeom>
          <a:solidFill>
            <a:srgbClr val="92D050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1115616" y="1196752"/>
            <a:ext cx="2016224" cy="792088"/>
            <a:chOff x="2411760" y="3573016"/>
            <a:chExt cx="2016224" cy="792088"/>
          </a:xfrm>
        </p:grpSpPr>
        <p:sp>
          <p:nvSpPr>
            <p:cNvPr id="9" name="Овал 8"/>
            <p:cNvSpPr/>
            <p:nvPr/>
          </p:nvSpPr>
          <p:spPr>
            <a:xfrm>
              <a:off x="2411760" y="3573016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3" name="Соединительная линия уступом 22"/>
            <p:cNvCxnSpPr/>
            <p:nvPr/>
          </p:nvCxnSpPr>
          <p:spPr>
            <a:xfrm>
              <a:off x="2987824" y="3717032"/>
              <a:ext cx="648072" cy="216024"/>
            </a:xfrm>
            <a:prstGeom prst="bentConnector3">
              <a:avLst>
                <a:gd name="adj1" fmla="val 9649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4"/>
          <p:cNvGrpSpPr/>
          <p:nvPr/>
        </p:nvGrpSpPr>
        <p:grpSpPr>
          <a:xfrm>
            <a:off x="3635896" y="4149080"/>
            <a:ext cx="2016224" cy="792088"/>
            <a:chOff x="4139952" y="4509120"/>
            <a:chExt cx="2016224" cy="792088"/>
          </a:xfrm>
        </p:grpSpPr>
        <p:sp>
          <p:nvSpPr>
            <p:cNvPr id="10" name="Овал 9"/>
            <p:cNvSpPr/>
            <p:nvPr/>
          </p:nvSpPr>
          <p:spPr>
            <a:xfrm>
              <a:off x="4139952" y="4509120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6" name="Соединительная линия уступом 25"/>
            <p:cNvCxnSpPr/>
            <p:nvPr/>
          </p:nvCxnSpPr>
          <p:spPr>
            <a:xfrm>
              <a:off x="4644008" y="4653136"/>
              <a:ext cx="936104" cy="216024"/>
            </a:xfrm>
            <a:prstGeom prst="bentConnector3">
              <a:avLst>
                <a:gd name="adj1" fmla="val 10141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4932040" y="2443535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подоконник</a:t>
            </a:r>
            <a:endParaRPr lang="ru-RU" sz="4400" dirty="0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1403648" y="5733256"/>
            <a:ext cx="1584176" cy="432048"/>
          </a:xfrm>
          <a:prstGeom prst="actionButtonForwardNext">
            <a:avLst/>
          </a:prstGeom>
          <a:solidFill>
            <a:srgbClr val="92D050"/>
          </a:solidFill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548680"/>
            <a:ext cx="133275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вал 42"/>
          <p:cNvSpPr/>
          <p:nvPr/>
        </p:nvSpPr>
        <p:spPr>
          <a:xfrm>
            <a:off x="6228184" y="5085184"/>
            <a:ext cx="2016224" cy="792088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верно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33"/>
          <p:cNvGrpSpPr/>
          <p:nvPr/>
        </p:nvGrpSpPr>
        <p:grpSpPr>
          <a:xfrm>
            <a:off x="1115616" y="1196752"/>
            <a:ext cx="2016224" cy="792088"/>
            <a:chOff x="2411760" y="3573016"/>
            <a:chExt cx="2016224" cy="792088"/>
          </a:xfrm>
        </p:grpSpPr>
        <p:sp>
          <p:nvSpPr>
            <p:cNvPr id="9" name="Овал 8"/>
            <p:cNvSpPr/>
            <p:nvPr/>
          </p:nvSpPr>
          <p:spPr>
            <a:xfrm>
              <a:off x="2411760" y="3573016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3" name="Соединительная линия уступом 22"/>
            <p:cNvCxnSpPr/>
            <p:nvPr/>
          </p:nvCxnSpPr>
          <p:spPr>
            <a:xfrm>
              <a:off x="2987824" y="3717032"/>
              <a:ext cx="648072" cy="216024"/>
            </a:xfrm>
            <a:prstGeom prst="bentConnector3">
              <a:avLst>
                <a:gd name="adj1" fmla="val 9649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34"/>
          <p:cNvGrpSpPr/>
          <p:nvPr/>
        </p:nvGrpSpPr>
        <p:grpSpPr>
          <a:xfrm>
            <a:off x="2123728" y="2780928"/>
            <a:ext cx="2016224" cy="792088"/>
            <a:chOff x="4139952" y="4509120"/>
            <a:chExt cx="2016224" cy="792088"/>
          </a:xfrm>
        </p:grpSpPr>
        <p:sp>
          <p:nvSpPr>
            <p:cNvPr id="10" name="Овал 9"/>
            <p:cNvSpPr/>
            <p:nvPr/>
          </p:nvSpPr>
          <p:spPr>
            <a:xfrm>
              <a:off x="4139952" y="4509120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6" name="Соединительная линия уступом 25"/>
            <p:cNvCxnSpPr/>
            <p:nvPr/>
          </p:nvCxnSpPr>
          <p:spPr>
            <a:xfrm>
              <a:off x="4644008" y="4653136"/>
              <a:ext cx="792088" cy="216024"/>
            </a:xfrm>
            <a:prstGeom prst="bentConnector3">
              <a:avLst>
                <a:gd name="adj1" fmla="val 9985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220072" y="2371527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под окном</a:t>
            </a:r>
            <a:endParaRPr lang="ru-RU" sz="4400" dirty="0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1403648" y="5733256"/>
            <a:ext cx="1584176" cy="432048"/>
          </a:xfrm>
          <a:prstGeom prst="actionButtonForwardNext">
            <a:avLst/>
          </a:prstGeom>
          <a:solidFill>
            <a:srgbClr val="92D050"/>
          </a:solidFill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228184" y="5085184"/>
            <a:ext cx="2016224" cy="792088"/>
          </a:xfrm>
          <a:prstGeom prst="ellipse">
            <a:avLst/>
          </a:prstGeom>
          <a:solidFill>
            <a:srgbClr val="92D050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707904" y="4221088"/>
            <a:ext cx="2016224" cy="792088"/>
            <a:chOff x="4139952" y="4509120"/>
            <a:chExt cx="2016224" cy="792088"/>
          </a:xfrm>
        </p:grpSpPr>
        <p:sp>
          <p:nvSpPr>
            <p:cNvPr id="21" name="Овал 20"/>
            <p:cNvSpPr/>
            <p:nvPr/>
          </p:nvSpPr>
          <p:spPr>
            <a:xfrm>
              <a:off x="4139952" y="4509120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4" name="Соединительная линия уступом 23"/>
            <p:cNvCxnSpPr/>
            <p:nvPr/>
          </p:nvCxnSpPr>
          <p:spPr>
            <a:xfrm>
              <a:off x="4644008" y="4653136"/>
              <a:ext cx="936104" cy="216024"/>
            </a:xfrm>
            <a:prstGeom prst="bentConnector3">
              <a:avLst>
                <a:gd name="adj1" fmla="val 10141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5796136" y="548680"/>
            <a:ext cx="133275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вал 42"/>
          <p:cNvSpPr/>
          <p:nvPr/>
        </p:nvSpPr>
        <p:spPr>
          <a:xfrm>
            <a:off x="1187624" y="1340768"/>
            <a:ext cx="2016224" cy="792088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верно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1187624" y="1340768"/>
            <a:ext cx="2016224" cy="792088"/>
            <a:chOff x="1043608" y="2564904"/>
            <a:chExt cx="2016224" cy="792088"/>
          </a:xfrm>
        </p:grpSpPr>
        <p:sp>
          <p:nvSpPr>
            <p:cNvPr id="8" name="Овал 7"/>
            <p:cNvSpPr/>
            <p:nvPr/>
          </p:nvSpPr>
          <p:spPr>
            <a:xfrm>
              <a:off x="1043608" y="2564904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12" name="Соединительная линия уступом 11"/>
            <p:cNvCxnSpPr/>
            <p:nvPr/>
          </p:nvCxnSpPr>
          <p:spPr>
            <a:xfrm>
              <a:off x="1691680" y="2708920"/>
              <a:ext cx="576064" cy="216024"/>
            </a:xfrm>
            <a:prstGeom prst="bentConnector3">
              <a:avLst>
                <a:gd name="adj1" fmla="val 10012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Овал 21"/>
          <p:cNvSpPr/>
          <p:nvPr/>
        </p:nvSpPr>
        <p:spPr>
          <a:xfrm>
            <a:off x="6444208" y="4941168"/>
            <a:ext cx="2016224" cy="792088"/>
          </a:xfrm>
          <a:prstGeom prst="ellipse">
            <a:avLst/>
          </a:prstGeom>
          <a:solidFill>
            <a:srgbClr val="92D050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2051720" y="2852936"/>
            <a:ext cx="2016224" cy="792088"/>
            <a:chOff x="2411760" y="3573016"/>
            <a:chExt cx="2016224" cy="792088"/>
          </a:xfrm>
        </p:grpSpPr>
        <p:sp>
          <p:nvSpPr>
            <p:cNvPr id="9" name="Овал 8"/>
            <p:cNvSpPr/>
            <p:nvPr/>
          </p:nvSpPr>
          <p:spPr>
            <a:xfrm>
              <a:off x="2411760" y="3573016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3" name="Соединительная линия уступом 22"/>
            <p:cNvCxnSpPr/>
            <p:nvPr/>
          </p:nvCxnSpPr>
          <p:spPr>
            <a:xfrm>
              <a:off x="2987824" y="3717032"/>
              <a:ext cx="792088" cy="216024"/>
            </a:xfrm>
            <a:prstGeom prst="bentConnector3">
              <a:avLst>
                <a:gd name="adj1" fmla="val 9739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4"/>
          <p:cNvGrpSpPr/>
          <p:nvPr/>
        </p:nvGrpSpPr>
        <p:grpSpPr>
          <a:xfrm>
            <a:off x="3635896" y="4149080"/>
            <a:ext cx="2016224" cy="792088"/>
            <a:chOff x="4139952" y="4509120"/>
            <a:chExt cx="2016224" cy="792088"/>
          </a:xfrm>
        </p:grpSpPr>
        <p:sp>
          <p:nvSpPr>
            <p:cNvPr id="10" name="Овал 9"/>
            <p:cNvSpPr/>
            <p:nvPr/>
          </p:nvSpPr>
          <p:spPr>
            <a:xfrm>
              <a:off x="4139952" y="4509120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6" name="Соединительная линия уступом 25"/>
            <p:cNvCxnSpPr/>
            <p:nvPr/>
          </p:nvCxnSpPr>
          <p:spPr>
            <a:xfrm>
              <a:off x="4644008" y="4653136"/>
              <a:ext cx="936104" cy="216024"/>
            </a:xfrm>
            <a:prstGeom prst="bentConnector3">
              <a:avLst>
                <a:gd name="adj1" fmla="val 10141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220072" y="2420888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подрался</a:t>
            </a:r>
            <a:endParaRPr lang="ru-RU" sz="4400" dirty="0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1403648" y="5733256"/>
            <a:ext cx="1584176" cy="432048"/>
          </a:xfrm>
          <a:prstGeom prst="actionButtonForwardNext">
            <a:avLst/>
          </a:prstGeom>
          <a:solidFill>
            <a:srgbClr val="92D050"/>
          </a:solidFill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548680"/>
            <a:ext cx="133275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12974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Выделите слово с приставкой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700808"/>
            <a:ext cx="3168352" cy="21888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рассказ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растение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краска  </a:t>
            </a:r>
            <a:endParaRPr lang="ru-RU" dirty="0"/>
          </a:p>
        </p:txBody>
      </p:sp>
      <p:sp>
        <p:nvSpPr>
          <p:cNvPr id="4" name="Багетная рамка 3"/>
          <p:cNvSpPr/>
          <p:nvPr/>
        </p:nvSpPr>
        <p:spPr>
          <a:xfrm>
            <a:off x="1403648" y="1916832"/>
            <a:ext cx="504056" cy="504056"/>
          </a:xfrm>
          <a:prstGeom prst="bevel">
            <a:avLst/>
          </a:prstGeom>
          <a:solidFill>
            <a:srgbClr val="008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1403648" y="2708920"/>
            <a:ext cx="504056" cy="504056"/>
          </a:xfrm>
          <a:prstGeom prst="bevel">
            <a:avLst/>
          </a:prstGeom>
          <a:solidFill>
            <a:srgbClr val="008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1403648" y="3573016"/>
            <a:ext cx="504056" cy="504056"/>
          </a:xfrm>
          <a:prstGeom prst="bevel">
            <a:avLst/>
          </a:prstGeom>
          <a:solidFill>
            <a:srgbClr val="008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3491880" y="5517232"/>
            <a:ext cx="1800200" cy="36004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5" name="Подзаголовок 4"/>
          <p:cNvSpPr txBox="1">
            <a:spLocks/>
          </p:cNvSpPr>
          <p:nvPr/>
        </p:nvSpPr>
        <p:spPr bwMode="auto">
          <a:xfrm>
            <a:off x="1115616" y="1268760"/>
            <a:ext cx="70567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Выбери правильный ответ и кликни по квадратику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5220072" y="1988840"/>
            <a:ext cx="2880320" cy="1323439"/>
            <a:chOff x="5148064" y="1196752"/>
            <a:chExt cx="2880320" cy="132343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148064" y="1196752"/>
              <a:ext cx="288032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8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НЕ</a:t>
              </a:r>
              <a:r>
                <a:rPr lang="ru-RU" sz="4800" b="1" cap="none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 </a:t>
              </a:r>
              <a:r>
                <a:rPr lang="ru-RU" sz="3200" b="1" cap="none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крас</a:t>
              </a:r>
              <a:r>
                <a:rPr lang="ru-RU" sz="3200" b="1" cap="none" spc="50" dirty="0" smtClean="0">
                  <a:ln w="11430"/>
                  <a:solidFill>
                    <a:srgbClr val="FFC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</a:t>
              </a:r>
              <a:r>
                <a:rPr lang="ru-RU" sz="32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4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5940152" y="1844824"/>
              <a:ext cx="1296144" cy="576064"/>
              <a:chOff x="5940152" y="1844824"/>
              <a:chExt cx="1296144" cy="576064"/>
            </a:xfrm>
          </p:grpSpPr>
          <p:sp>
            <p:nvSpPr>
              <p:cNvPr id="21" name="Арка 20"/>
              <p:cNvSpPr/>
              <p:nvPr/>
            </p:nvSpPr>
            <p:spPr>
              <a:xfrm>
                <a:off x="5940152" y="1988840"/>
                <a:ext cx="792088" cy="360040"/>
              </a:xfrm>
              <a:prstGeom prst="blockArc">
                <a:avLst>
                  <a:gd name="adj1" fmla="val 10991442"/>
                  <a:gd name="adj2" fmla="val 21364179"/>
                  <a:gd name="adj3" fmla="val 8119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6804248" y="1844824"/>
                <a:ext cx="144016" cy="288032"/>
                <a:chOff x="1619672" y="5589240"/>
                <a:chExt cx="432048" cy="216024"/>
              </a:xfrm>
            </p:grpSpPr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 flipV="1">
                  <a:off x="1619672" y="5589240"/>
                  <a:ext cx="216024" cy="2160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1835696" y="5589240"/>
                  <a:ext cx="216024" cy="2160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Рамка 35"/>
              <p:cNvSpPr/>
              <p:nvPr/>
            </p:nvSpPr>
            <p:spPr>
              <a:xfrm>
                <a:off x="6948264" y="2132856"/>
                <a:ext cx="288032" cy="288032"/>
              </a:xfrm>
              <a:prstGeom prst="frame">
                <a:avLst>
                  <a:gd name="adj1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5436096" y="1988840"/>
            <a:ext cx="2592288" cy="1323439"/>
            <a:chOff x="2051720" y="4077072"/>
            <a:chExt cx="2592288" cy="132343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051720" y="4077072"/>
              <a:ext cx="259228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8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 </a:t>
              </a:r>
              <a:r>
                <a:rPr lang="ru-RU" sz="3200" b="1" cap="none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рас</a:t>
              </a:r>
              <a:r>
                <a:rPr lang="ru-RU" sz="3200" b="1" cap="none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сказ</a:t>
              </a:r>
              <a:endParaRPr lang="ru-RU" sz="5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8" name="Арка 17"/>
            <p:cNvSpPr/>
            <p:nvPr/>
          </p:nvSpPr>
          <p:spPr>
            <a:xfrm>
              <a:off x="3275856" y="4869160"/>
              <a:ext cx="792088" cy="360040"/>
            </a:xfrm>
            <a:prstGeom prst="blockArc">
              <a:avLst>
                <a:gd name="adj1" fmla="val 10991442"/>
                <a:gd name="adj2" fmla="val 21364179"/>
                <a:gd name="adj3" fmla="val 8119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Рамка 33"/>
            <p:cNvSpPr/>
            <p:nvPr/>
          </p:nvSpPr>
          <p:spPr>
            <a:xfrm>
              <a:off x="4067944" y="4941168"/>
              <a:ext cx="360040" cy="360040"/>
            </a:xfrm>
            <a:prstGeom prst="frame">
              <a:avLst>
                <a:gd name="adj1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2691408" y="4941168"/>
              <a:ext cx="584448" cy="216024"/>
              <a:chOff x="1835696" y="4797152"/>
              <a:chExt cx="584448" cy="216024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1835696" y="4797152"/>
                <a:ext cx="576064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flipH="1">
                <a:off x="2411760" y="4797152"/>
                <a:ext cx="8384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Группа 64"/>
          <p:cNvGrpSpPr/>
          <p:nvPr/>
        </p:nvGrpSpPr>
        <p:grpSpPr>
          <a:xfrm>
            <a:off x="4860032" y="2060848"/>
            <a:ext cx="3283850" cy="1323439"/>
            <a:chOff x="4860032" y="4005064"/>
            <a:chExt cx="3283850" cy="132343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860032" y="4005064"/>
              <a:ext cx="328385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8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НЕ</a:t>
              </a:r>
              <a:r>
                <a:rPr lang="ru-RU" sz="4800" b="1" cap="none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 </a:t>
              </a:r>
              <a:r>
                <a:rPr lang="ru-RU" sz="3200" b="1" cap="none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раст</a:t>
              </a:r>
              <a:r>
                <a:rPr lang="ru-RU" sz="3200" b="1" cap="none" spc="50" dirty="0" smtClean="0">
                  <a:ln w="11430"/>
                  <a:solidFill>
                    <a:srgbClr val="FFC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ени</a:t>
              </a:r>
              <a:r>
                <a:rPr lang="ru-RU" sz="32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</a:t>
              </a:r>
              <a:endParaRPr lang="ru-RU" sz="4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pSp>
          <p:nvGrpSpPr>
            <p:cNvPr id="64" name="Группа 63"/>
            <p:cNvGrpSpPr/>
            <p:nvPr/>
          </p:nvGrpSpPr>
          <p:grpSpPr>
            <a:xfrm>
              <a:off x="5652120" y="4653136"/>
              <a:ext cx="1800200" cy="576064"/>
              <a:chOff x="5652120" y="4653136"/>
              <a:chExt cx="1800200" cy="576064"/>
            </a:xfrm>
          </p:grpSpPr>
          <p:sp>
            <p:nvSpPr>
              <p:cNvPr id="20" name="Арка 19"/>
              <p:cNvSpPr/>
              <p:nvPr/>
            </p:nvSpPr>
            <p:spPr>
              <a:xfrm>
                <a:off x="5652120" y="4797152"/>
                <a:ext cx="792088" cy="360040"/>
              </a:xfrm>
              <a:prstGeom prst="blockArc">
                <a:avLst>
                  <a:gd name="adj1" fmla="val 10991442"/>
                  <a:gd name="adj2" fmla="val 21364179"/>
                  <a:gd name="adj3" fmla="val 8119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Рамка 34"/>
              <p:cNvSpPr/>
              <p:nvPr/>
            </p:nvSpPr>
            <p:spPr>
              <a:xfrm>
                <a:off x="7092280" y="4869160"/>
                <a:ext cx="360040" cy="360040"/>
              </a:xfrm>
              <a:prstGeom prst="frame">
                <a:avLst>
                  <a:gd name="adj1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9" name="Группа 58"/>
              <p:cNvGrpSpPr/>
              <p:nvPr/>
            </p:nvGrpSpPr>
            <p:grpSpPr>
              <a:xfrm>
                <a:off x="6516216" y="4653136"/>
                <a:ext cx="504056" cy="288032"/>
                <a:chOff x="1619672" y="5589240"/>
                <a:chExt cx="432048" cy="216024"/>
              </a:xfrm>
            </p:grpSpPr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 flipV="1">
                  <a:off x="1619672" y="5589240"/>
                  <a:ext cx="216024" cy="2160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>
                  <a:off x="1835696" y="5589240"/>
                  <a:ext cx="216024" cy="2160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3" name="Прямоугольник 12"/>
          <p:cNvSpPr/>
          <p:nvPr/>
        </p:nvSpPr>
        <p:spPr>
          <a:xfrm>
            <a:off x="5220072" y="1844824"/>
            <a:ext cx="2736304" cy="194421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12160" y="1916832"/>
            <a:ext cx="133275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Багетная рамка 37"/>
          <p:cNvSpPr/>
          <p:nvPr/>
        </p:nvSpPr>
        <p:spPr>
          <a:xfrm>
            <a:off x="3779912" y="332656"/>
            <a:ext cx="1224136" cy="432048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I</a:t>
            </a:r>
            <a:r>
              <a:rPr lang="ru-RU" sz="1600" b="1" dirty="0" smtClean="0">
                <a:solidFill>
                  <a:srgbClr val="C00000"/>
                </a:solidFill>
              </a:rPr>
              <a:t>  уровень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11111E-6 -2.59259E-6 L -0.24392 0.2710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23455 0.2604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23611 0.2710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вал 42"/>
          <p:cNvSpPr/>
          <p:nvPr/>
        </p:nvSpPr>
        <p:spPr>
          <a:xfrm>
            <a:off x="2051720" y="2708920"/>
            <a:ext cx="2016224" cy="792088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верно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2051720" y="2708920"/>
            <a:ext cx="2016224" cy="792088"/>
            <a:chOff x="1043608" y="2564904"/>
            <a:chExt cx="2016224" cy="792088"/>
          </a:xfrm>
        </p:grpSpPr>
        <p:sp>
          <p:nvSpPr>
            <p:cNvPr id="8" name="Овал 7"/>
            <p:cNvSpPr/>
            <p:nvPr/>
          </p:nvSpPr>
          <p:spPr>
            <a:xfrm>
              <a:off x="1043608" y="2564904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12" name="Соединительная линия уступом 11"/>
            <p:cNvCxnSpPr/>
            <p:nvPr/>
          </p:nvCxnSpPr>
          <p:spPr>
            <a:xfrm>
              <a:off x="1691680" y="2708920"/>
              <a:ext cx="720080" cy="216024"/>
            </a:xfrm>
            <a:prstGeom prst="bentConnector3">
              <a:avLst>
                <a:gd name="adj1" fmla="val 9762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Овал 21"/>
          <p:cNvSpPr/>
          <p:nvPr/>
        </p:nvSpPr>
        <p:spPr>
          <a:xfrm>
            <a:off x="6444208" y="4941168"/>
            <a:ext cx="2016224" cy="792088"/>
          </a:xfrm>
          <a:prstGeom prst="ellipse">
            <a:avLst/>
          </a:prstGeom>
          <a:solidFill>
            <a:srgbClr val="92D050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1115616" y="1196752"/>
            <a:ext cx="2016224" cy="792088"/>
            <a:chOff x="2411760" y="3573016"/>
            <a:chExt cx="2016224" cy="792088"/>
          </a:xfrm>
        </p:grpSpPr>
        <p:sp>
          <p:nvSpPr>
            <p:cNvPr id="9" name="Овал 8"/>
            <p:cNvSpPr/>
            <p:nvPr/>
          </p:nvSpPr>
          <p:spPr>
            <a:xfrm>
              <a:off x="2411760" y="3573016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3" name="Соединительная линия уступом 22"/>
            <p:cNvCxnSpPr/>
            <p:nvPr/>
          </p:nvCxnSpPr>
          <p:spPr>
            <a:xfrm>
              <a:off x="2987824" y="3717032"/>
              <a:ext cx="648072" cy="216024"/>
            </a:xfrm>
            <a:prstGeom prst="bentConnector3">
              <a:avLst>
                <a:gd name="adj1" fmla="val 9649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4"/>
          <p:cNvGrpSpPr/>
          <p:nvPr/>
        </p:nvGrpSpPr>
        <p:grpSpPr>
          <a:xfrm>
            <a:off x="3635896" y="4149080"/>
            <a:ext cx="2016224" cy="792088"/>
            <a:chOff x="4139952" y="4509120"/>
            <a:chExt cx="2016224" cy="792088"/>
          </a:xfrm>
        </p:grpSpPr>
        <p:sp>
          <p:nvSpPr>
            <p:cNvPr id="10" name="Овал 9"/>
            <p:cNvSpPr/>
            <p:nvPr/>
          </p:nvSpPr>
          <p:spPr>
            <a:xfrm>
              <a:off x="4139952" y="4509120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6" name="Соединительная линия уступом 25"/>
            <p:cNvCxnSpPr/>
            <p:nvPr/>
          </p:nvCxnSpPr>
          <p:spPr>
            <a:xfrm>
              <a:off x="4644008" y="4653136"/>
              <a:ext cx="936104" cy="216024"/>
            </a:xfrm>
            <a:prstGeom prst="bentConnector3">
              <a:avLst>
                <a:gd name="adj1" fmla="val 10141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4932040" y="2443535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подготовка</a:t>
            </a:r>
            <a:endParaRPr lang="ru-RU" sz="4400" dirty="0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1403648" y="5733256"/>
            <a:ext cx="1584176" cy="432048"/>
          </a:xfrm>
          <a:prstGeom prst="actionButtonForwardNext">
            <a:avLst/>
          </a:prstGeom>
          <a:solidFill>
            <a:srgbClr val="92D050"/>
          </a:solidFill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548680"/>
            <a:ext cx="133275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вал 42"/>
          <p:cNvSpPr/>
          <p:nvPr/>
        </p:nvSpPr>
        <p:spPr>
          <a:xfrm>
            <a:off x="1187624" y="1340768"/>
            <a:ext cx="2016224" cy="792088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верно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1187624" y="1340768"/>
            <a:ext cx="2016224" cy="792088"/>
            <a:chOff x="1043608" y="2564904"/>
            <a:chExt cx="2016224" cy="792088"/>
          </a:xfrm>
        </p:grpSpPr>
        <p:sp>
          <p:nvSpPr>
            <p:cNvPr id="8" name="Овал 7"/>
            <p:cNvSpPr/>
            <p:nvPr/>
          </p:nvSpPr>
          <p:spPr>
            <a:xfrm>
              <a:off x="1043608" y="2564904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12" name="Соединительная линия уступом 11"/>
            <p:cNvCxnSpPr/>
            <p:nvPr/>
          </p:nvCxnSpPr>
          <p:spPr>
            <a:xfrm>
              <a:off x="1691680" y="2708920"/>
              <a:ext cx="576064" cy="216024"/>
            </a:xfrm>
            <a:prstGeom prst="bentConnector3">
              <a:avLst>
                <a:gd name="adj1" fmla="val 10012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Овал 21"/>
          <p:cNvSpPr/>
          <p:nvPr/>
        </p:nvSpPr>
        <p:spPr>
          <a:xfrm>
            <a:off x="6444208" y="4941168"/>
            <a:ext cx="2016224" cy="792088"/>
          </a:xfrm>
          <a:prstGeom prst="ellipse">
            <a:avLst/>
          </a:prstGeom>
          <a:solidFill>
            <a:srgbClr val="92D050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2051720" y="2852936"/>
            <a:ext cx="2016224" cy="792088"/>
            <a:chOff x="2411760" y="3573016"/>
            <a:chExt cx="2016224" cy="792088"/>
          </a:xfrm>
        </p:grpSpPr>
        <p:sp>
          <p:nvSpPr>
            <p:cNvPr id="9" name="Овал 8"/>
            <p:cNvSpPr/>
            <p:nvPr/>
          </p:nvSpPr>
          <p:spPr>
            <a:xfrm>
              <a:off x="2411760" y="3573016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3" name="Соединительная линия уступом 22"/>
            <p:cNvCxnSpPr/>
            <p:nvPr/>
          </p:nvCxnSpPr>
          <p:spPr>
            <a:xfrm>
              <a:off x="2987824" y="3717032"/>
              <a:ext cx="792088" cy="216024"/>
            </a:xfrm>
            <a:prstGeom prst="bentConnector3">
              <a:avLst>
                <a:gd name="adj1" fmla="val 9739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4"/>
          <p:cNvGrpSpPr/>
          <p:nvPr/>
        </p:nvGrpSpPr>
        <p:grpSpPr>
          <a:xfrm>
            <a:off x="3635896" y="4149080"/>
            <a:ext cx="2016224" cy="792088"/>
            <a:chOff x="4139952" y="4509120"/>
            <a:chExt cx="2016224" cy="792088"/>
          </a:xfrm>
        </p:grpSpPr>
        <p:sp>
          <p:nvSpPr>
            <p:cNvPr id="10" name="Овал 9"/>
            <p:cNvSpPr/>
            <p:nvPr/>
          </p:nvSpPr>
          <p:spPr>
            <a:xfrm>
              <a:off x="4139952" y="4509120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6" name="Соединительная линия уступом 25"/>
            <p:cNvCxnSpPr/>
            <p:nvPr/>
          </p:nvCxnSpPr>
          <p:spPr>
            <a:xfrm>
              <a:off x="4644008" y="4653136"/>
              <a:ext cx="936104" cy="216024"/>
            </a:xfrm>
            <a:prstGeom prst="bentConnector3">
              <a:avLst>
                <a:gd name="adj1" fmla="val 10141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076056" y="2420888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подвинуть</a:t>
            </a:r>
            <a:endParaRPr lang="ru-RU" sz="4400" dirty="0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1403648" y="5733256"/>
            <a:ext cx="1584176" cy="432048"/>
          </a:xfrm>
          <a:prstGeom prst="actionButtonForwardNext">
            <a:avLst/>
          </a:prstGeom>
          <a:solidFill>
            <a:srgbClr val="92D050"/>
          </a:solidFill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548680"/>
            <a:ext cx="133275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вал 42"/>
          <p:cNvSpPr/>
          <p:nvPr/>
        </p:nvSpPr>
        <p:spPr>
          <a:xfrm>
            <a:off x="3707904" y="4293096"/>
            <a:ext cx="2016224" cy="792088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верно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3707904" y="4293096"/>
            <a:ext cx="2016224" cy="792088"/>
            <a:chOff x="1043608" y="2564904"/>
            <a:chExt cx="2016224" cy="792088"/>
          </a:xfrm>
        </p:grpSpPr>
        <p:sp>
          <p:nvSpPr>
            <p:cNvPr id="8" name="Овал 7"/>
            <p:cNvSpPr/>
            <p:nvPr/>
          </p:nvSpPr>
          <p:spPr>
            <a:xfrm>
              <a:off x="1043608" y="2564904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12" name="Соединительная линия уступом 11"/>
            <p:cNvCxnSpPr/>
            <p:nvPr/>
          </p:nvCxnSpPr>
          <p:spPr>
            <a:xfrm>
              <a:off x="1475656" y="2780928"/>
              <a:ext cx="1008112" cy="144016"/>
            </a:xfrm>
            <a:prstGeom prst="bentConnector3">
              <a:avLst>
                <a:gd name="adj1" fmla="val 99475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Овал 21"/>
          <p:cNvSpPr/>
          <p:nvPr/>
        </p:nvSpPr>
        <p:spPr>
          <a:xfrm>
            <a:off x="6444208" y="4941168"/>
            <a:ext cx="2016224" cy="792088"/>
          </a:xfrm>
          <a:prstGeom prst="ellipse">
            <a:avLst/>
          </a:prstGeom>
          <a:solidFill>
            <a:srgbClr val="92D050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1115616" y="1196752"/>
            <a:ext cx="2016224" cy="792088"/>
            <a:chOff x="2411760" y="3573016"/>
            <a:chExt cx="2016224" cy="792088"/>
          </a:xfrm>
        </p:grpSpPr>
        <p:sp>
          <p:nvSpPr>
            <p:cNvPr id="9" name="Овал 8"/>
            <p:cNvSpPr/>
            <p:nvPr/>
          </p:nvSpPr>
          <p:spPr>
            <a:xfrm>
              <a:off x="2411760" y="3573016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3" name="Соединительная линия уступом 22"/>
            <p:cNvCxnSpPr/>
            <p:nvPr/>
          </p:nvCxnSpPr>
          <p:spPr>
            <a:xfrm>
              <a:off x="2987824" y="3717032"/>
              <a:ext cx="648072" cy="216024"/>
            </a:xfrm>
            <a:prstGeom prst="bentConnector3">
              <a:avLst>
                <a:gd name="adj1" fmla="val 9649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4"/>
          <p:cNvGrpSpPr/>
          <p:nvPr/>
        </p:nvGrpSpPr>
        <p:grpSpPr>
          <a:xfrm>
            <a:off x="2123728" y="2780928"/>
            <a:ext cx="2016224" cy="792088"/>
            <a:chOff x="4139952" y="4509120"/>
            <a:chExt cx="2016224" cy="792088"/>
          </a:xfrm>
        </p:grpSpPr>
        <p:sp>
          <p:nvSpPr>
            <p:cNvPr id="10" name="Овал 9"/>
            <p:cNvSpPr/>
            <p:nvPr/>
          </p:nvSpPr>
          <p:spPr>
            <a:xfrm>
              <a:off x="4139952" y="4509120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6" name="Соединительная линия уступом 25"/>
            <p:cNvCxnSpPr/>
            <p:nvPr/>
          </p:nvCxnSpPr>
          <p:spPr>
            <a:xfrm>
              <a:off x="4644008" y="4653136"/>
              <a:ext cx="792088" cy="216024"/>
            </a:xfrm>
            <a:prstGeom prst="bentConnector3">
              <a:avLst>
                <a:gd name="adj1" fmla="val 9985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4932040" y="2371527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пододвинуть</a:t>
            </a:r>
            <a:endParaRPr lang="ru-RU" sz="4400" dirty="0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1403648" y="5733256"/>
            <a:ext cx="1584176" cy="432048"/>
          </a:xfrm>
          <a:prstGeom prst="actionButtonForwardNext">
            <a:avLst/>
          </a:prstGeom>
          <a:solidFill>
            <a:srgbClr val="92D050"/>
          </a:solidFill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548680"/>
            <a:ext cx="133275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8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вал 42"/>
          <p:cNvSpPr/>
          <p:nvPr/>
        </p:nvSpPr>
        <p:spPr>
          <a:xfrm>
            <a:off x="2051720" y="2708920"/>
            <a:ext cx="2016224" cy="792088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верно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2051720" y="2708920"/>
            <a:ext cx="2016224" cy="792088"/>
            <a:chOff x="1043608" y="2564904"/>
            <a:chExt cx="2016224" cy="792088"/>
          </a:xfrm>
        </p:grpSpPr>
        <p:sp>
          <p:nvSpPr>
            <p:cNvPr id="8" name="Овал 7"/>
            <p:cNvSpPr/>
            <p:nvPr/>
          </p:nvSpPr>
          <p:spPr>
            <a:xfrm>
              <a:off x="1043608" y="2564904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12" name="Соединительная линия уступом 11"/>
            <p:cNvCxnSpPr/>
            <p:nvPr/>
          </p:nvCxnSpPr>
          <p:spPr>
            <a:xfrm>
              <a:off x="1691680" y="2708920"/>
              <a:ext cx="720080" cy="216024"/>
            </a:xfrm>
            <a:prstGeom prst="bentConnector3">
              <a:avLst>
                <a:gd name="adj1" fmla="val 9762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Овал 21"/>
          <p:cNvSpPr/>
          <p:nvPr/>
        </p:nvSpPr>
        <p:spPr>
          <a:xfrm>
            <a:off x="6444208" y="4941168"/>
            <a:ext cx="2016224" cy="792088"/>
          </a:xfrm>
          <a:prstGeom prst="ellipse">
            <a:avLst/>
          </a:prstGeom>
          <a:solidFill>
            <a:srgbClr val="92D050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1115616" y="1196752"/>
            <a:ext cx="2016224" cy="792088"/>
            <a:chOff x="2411760" y="3573016"/>
            <a:chExt cx="2016224" cy="792088"/>
          </a:xfrm>
        </p:grpSpPr>
        <p:sp>
          <p:nvSpPr>
            <p:cNvPr id="9" name="Овал 8"/>
            <p:cNvSpPr/>
            <p:nvPr/>
          </p:nvSpPr>
          <p:spPr>
            <a:xfrm>
              <a:off x="2411760" y="3573016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3" name="Соединительная линия уступом 22"/>
            <p:cNvCxnSpPr/>
            <p:nvPr/>
          </p:nvCxnSpPr>
          <p:spPr>
            <a:xfrm>
              <a:off x="2987824" y="3717032"/>
              <a:ext cx="648072" cy="216024"/>
            </a:xfrm>
            <a:prstGeom prst="bentConnector3">
              <a:avLst>
                <a:gd name="adj1" fmla="val 9649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4"/>
          <p:cNvGrpSpPr/>
          <p:nvPr/>
        </p:nvGrpSpPr>
        <p:grpSpPr>
          <a:xfrm>
            <a:off x="3635896" y="4149080"/>
            <a:ext cx="2016224" cy="792088"/>
            <a:chOff x="4139952" y="4509120"/>
            <a:chExt cx="2016224" cy="792088"/>
          </a:xfrm>
        </p:grpSpPr>
        <p:sp>
          <p:nvSpPr>
            <p:cNvPr id="10" name="Овал 9"/>
            <p:cNvSpPr/>
            <p:nvPr/>
          </p:nvSpPr>
          <p:spPr>
            <a:xfrm>
              <a:off x="4139952" y="4509120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6" name="Соединительная линия уступом 25"/>
            <p:cNvCxnSpPr/>
            <p:nvPr/>
          </p:nvCxnSpPr>
          <p:spPr>
            <a:xfrm>
              <a:off x="4644008" y="4653136"/>
              <a:ext cx="936104" cy="216024"/>
            </a:xfrm>
            <a:prstGeom prst="bentConnector3">
              <a:avLst>
                <a:gd name="adj1" fmla="val 10141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292080" y="2443535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подсказка</a:t>
            </a:r>
            <a:endParaRPr lang="ru-RU" sz="4400" dirty="0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1403648" y="5733256"/>
            <a:ext cx="1584176" cy="432048"/>
          </a:xfrm>
          <a:prstGeom prst="actionButtonForwardNext">
            <a:avLst/>
          </a:prstGeom>
          <a:solidFill>
            <a:srgbClr val="92D050"/>
          </a:solidFill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548680"/>
            <a:ext cx="133275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вал 42"/>
          <p:cNvSpPr/>
          <p:nvPr/>
        </p:nvSpPr>
        <p:spPr>
          <a:xfrm>
            <a:off x="3707904" y="4293096"/>
            <a:ext cx="2016224" cy="792088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верно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3707904" y="4293096"/>
            <a:ext cx="2016224" cy="792088"/>
            <a:chOff x="1043608" y="2564904"/>
            <a:chExt cx="2016224" cy="792088"/>
          </a:xfrm>
        </p:grpSpPr>
        <p:sp>
          <p:nvSpPr>
            <p:cNvPr id="8" name="Овал 7"/>
            <p:cNvSpPr/>
            <p:nvPr/>
          </p:nvSpPr>
          <p:spPr>
            <a:xfrm>
              <a:off x="1043608" y="2564904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12" name="Соединительная линия уступом 11"/>
            <p:cNvCxnSpPr/>
            <p:nvPr/>
          </p:nvCxnSpPr>
          <p:spPr>
            <a:xfrm>
              <a:off x="1475656" y="2780928"/>
              <a:ext cx="1008112" cy="144016"/>
            </a:xfrm>
            <a:prstGeom prst="bentConnector3">
              <a:avLst>
                <a:gd name="adj1" fmla="val 99475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Овал 21"/>
          <p:cNvSpPr/>
          <p:nvPr/>
        </p:nvSpPr>
        <p:spPr>
          <a:xfrm>
            <a:off x="6444208" y="4941168"/>
            <a:ext cx="2016224" cy="792088"/>
          </a:xfrm>
          <a:prstGeom prst="ellipse">
            <a:avLst/>
          </a:prstGeom>
          <a:solidFill>
            <a:srgbClr val="92D050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1115616" y="1196752"/>
            <a:ext cx="2016224" cy="792088"/>
            <a:chOff x="2411760" y="3573016"/>
            <a:chExt cx="2016224" cy="792088"/>
          </a:xfrm>
        </p:grpSpPr>
        <p:sp>
          <p:nvSpPr>
            <p:cNvPr id="9" name="Овал 8"/>
            <p:cNvSpPr/>
            <p:nvPr/>
          </p:nvSpPr>
          <p:spPr>
            <a:xfrm>
              <a:off x="2411760" y="3573016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3" name="Соединительная линия уступом 22"/>
            <p:cNvCxnSpPr/>
            <p:nvPr/>
          </p:nvCxnSpPr>
          <p:spPr>
            <a:xfrm>
              <a:off x="2987824" y="3717032"/>
              <a:ext cx="648072" cy="216024"/>
            </a:xfrm>
            <a:prstGeom prst="bentConnector3">
              <a:avLst>
                <a:gd name="adj1" fmla="val 9649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4"/>
          <p:cNvGrpSpPr/>
          <p:nvPr/>
        </p:nvGrpSpPr>
        <p:grpSpPr>
          <a:xfrm>
            <a:off x="2123728" y="2780928"/>
            <a:ext cx="2016224" cy="792088"/>
            <a:chOff x="4139952" y="4509120"/>
            <a:chExt cx="2016224" cy="792088"/>
          </a:xfrm>
        </p:grpSpPr>
        <p:sp>
          <p:nvSpPr>
            <p:cNvPr id="10" name="Овал 9"/>
            <p:cNvSpPr/>
            <p:nvPr/>
          </p:nvSpPr>
          <p:spPr>
            <a:xfrm>
              <a:off x="4139952" y="4509120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6" name="Соединительная линия уступом 25"/>
            <p:cNvCxnSpPr/>
            <p:nvPr/>
          </p:nvCxnSpPr>
          <p:spPr>
            <a:xfrm>
              <a:off x="4644008" y="4653136"/>
              <a:ext cx="792088" cy="216024"/>
            </a:xfrm>
            <a:prstGeom prst="bentConnector3">
              <a:avLst>
                <a:gd name="adj1" fmla="val 9985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220072" y="2371527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подогреть</a:t>
            </a:r>
            <a:endParaRPr lang="ru-RU" sz="4400" dirty="0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1403648" y="5733256"/>
            <a:ext cx="1584176" cy="432048"/>
          </a:xfrm>
          <a:prstGeom prst="actionButtonForwardNext">
            <a:avLst/>
          </a:prstGeom>
          <a:solidFill>
            <a:srgbClr val="92D050"/>
          </a:solidFill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548680"/>
            <a:ext cx="133275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8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вал 42"/>
          <p:cNvSpPr/>
          <p:nvPr/>
        </p:nvSpPr>
        <p:spPr>
          <a:xfrm>
            <a:off x="2051720" y="2708920"/>
            <a:ext cx="2016224" cy="792088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верно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2051720" y="2708920"/>
            <a:ext cx="2016224" cy="792088"/>
            <a:chOff x="1043608" y="2564904"/>
            <a:chExt cx="2016224" cy="792088"/>
          </a:xfrm>
        </p:grpSpPr>
        <p:sp>
          <p:nvSpPr>
            <p:cNvPr id="8" name="Овал 7"/>
            <p:cNvSpPr/>
            <p:nvPr/>
          </p:nvSpPr>
          <p:spPr>
            <a:xfrm>
              <a:off x="1043608" y="2564904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12" name="Соединительная линия уступом 11"/>
            <p:cNvCxnSpPr/>
            <p:nvPr/>
          </p:nvCxnSpPr>
          <p:spPr>
            <a:xfrm>
              <a:off x="1691680" y="2708920"/>
              <a:ext cx="720080" cy="216024"/>
            </a:xfrm>
            <a:prstGeom prst="bentConnector3">
              <a:avLst>
                <a:gd name="adj1" fmla="val 9762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Овал 21"/>
          <p:cNvSpPr/>
          <p:nvPr/>
        </p:nvSpPr>
        <p:spPr>
          <a:xfrm>
            <a:off x="6444208" y="4941168"/>
            <a:ext cx="2016224" cy="792088"/>
          </a:xfrm>
          <a:prstGeom prst="ellipse">
            <a:avLst/>
          </a:prstGeom>
          <a:solidFill>
            <a:srgbClr val="92D050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1115616" y="1196752"/>
            <a:ext cx="2016224" cy="792088"/>
            <a:chOff x="2411760" y="3573016"/>
            <a:chExt cx="2016224" cy="792088"/>
          </a:xfrm>
        </p:grpSpPr>
        <p:sp>
          <p:nvSpPr>
            <p:cNvPr id="9" name="Овал 8"/>
            <p:cNvSpPr/>
            <p:nvPr/>
          </p:nvSpPr>
          <p:spPr>
            <a:xfrm>
              <a:off x="2411760" y="3573016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3" name="Соединительная линия уступом 22"/>
            <p:cNvCxnSpPr/>
            <p:nvPr/>
          </p:nvCxnSpPr>
          <p:spPr>
            <a:xfrm>
              <a:off x="2987824" y="3717032"/>
              <a:ext cx="648072" cy="216024"/>
            </a:xfrm>
            <a:prstGeom prst="bentConnector3">
              <a:avLst>
                <a:gd name="adj1" fmla="val 9649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4"/>
          <p:cNvGrpSpPr/>
          <p:nvPr/>
        </p:nvGrpSpPr>
        <p:grpSpPr>
          <a:xfrm>
            <a:off x="3635896" y="4149080"/>
            <a:ext cx="2016224" cy="792088"/>
            <a:chOff x="4139952" y="4509120"/>
            <a:chExt cx="2016224" cy="792088"/>
          </a:xfrm>
        </p:grpSpPr>
        <p:sp>
          <p:nvSpPr>
            <p:cNvPr id="10" name="Овал 9"/>
            <p:cNvSpPr/>
            <p:nvPr/>
          </p:nvSpPr>
          <p:spPr>
            <a:xfrm>
              <a:off x="4139952" y="4509120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6" name="Соединительная линия уступом 25"/>
            <p:cNvCxnSpPr/>
            <p:nvPr/>
          </p:nvCxnSpPr>
          <p:spPr>
            <a:xfrm>
              <a:off x="4644008" y="4653136"/>
              <a:ext cx="936104" cy="216024"/>
            </a:xfrm>
            <a:prstGeom prst="bentConnector3">
              <a:avLst>
                <a:gd name="adj1" fmla="val 10141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004048" y="2443535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подсвечник</a:t>
            </a:r>
            <a:endParaRPr lang="ru-RU" sz="4400" dirty="0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1403648" y="5733256"/>
            <a:ext cx="1584176" cy="432048"/>
          </a:xfrm>
          <a:prstGeom prst="actionButtonForwardNext">
            <a:avLst/>
          </a:prstGeom>
          <a:solidFill>
            <a:srgbClr val="92D050"/>
          </a:solidFill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548680"/>
            <a:ext cx="133275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вал 42"/>
          <p:cNvSpPr/>
          <p:nvPr/>
        </p:nvSpPr>
        <p:spPr>
          <a:xfrm>
            <a:off x="6228184" y="5085184"/>
            <a:ext cx="2016224" cy="792088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верно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33"/>
          <p:cNvGrpSpPr/>
          <p:nvPr/>
        </p:nvGrpSpPr>
        <p:grpSpPr>
          <a:xfrm>
            <a:off x="1115616" y="1196752"/>
            <a:ext cx="2016224" cy="792088"/>
            <a:chOff x="2411760" y="3573016"/>
            <a:chExt cx="2016224" cy="792088"/>
          </a:xfrm>
        </p:grpSpPr>
        <p:sp>
          <p:nvSpPr>
            <p:cNvPr id="9" name="Овал 8"/>
            <p:cNvSpPr/>
            <p:nvPr/>
          </p:nvSpPr>
          <p:spPr>
            <a:xfrm>
              <a:off x="2411760" y="3573016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3" name="Соединительная линия уступом 22"/>
            <p:cNvCxnSpPr/>
            <p:nvPr/>
          </p:nvCxnSpPr>
          <p:spPr>
            <a:xfrm>
              <a:off x="2987824" y="3717032"/>
              <a:ext cx="648072" cy="216024"/>
            </a:xfrm>
            <a:prstGeom prst="bentConnector3">
              <a:avLst>
                <a:gd name="adj1" fmla="val 9649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34"/>
          <p:cNvGrpSpPr/>
          <p:nvPr/>
        </p:nvGrpSpPr>
        <p:grpSpPr>
          <a:xfrm>
            <a:off x="2123728" y="2780928"/>
            <a:ext cx="2016224" cy="792088"/>
            <a:chOff x="4139952" y="4509120"/>
            <a:chExt cx="2016224" cy="792088"/>
          </a:xfrm>
        </p:grpSpPr>
        <p:sp>
          <p:nvSpPr>
            <p:cNvPr id="10" name="Овал 9"/>
            <p:cNvSpPr/>
            <p:nvPr/>
          </p:nvSpPr>
          <p:spPr>
            <a:xfrm>
              <a:off x="4139952" y="4509120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6" name="Соединительная линия уступом 25"/>
            <p:cNvCxnSpPr/>
            <p:nvPr/>
          </p:nvCxnSpPr>
          <p:spPr>
            <a:xfrm>
              <a:off x="4644008" y="4653136"/>
              <a:ext cx="792088" cy="216024"/>
            </a:xfrm>
            <a:prstGeom prst="bentConnector3">
              <a:avLst>
                <a:gd name="adj1" fmla="val 9985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220072" y="2371527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подлый</a:t>
            </a:r>
            <a:endParaRPr lang="ru-RU" sz="4400" dirty="0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1403648" y="5733256"/>
            <a:ext cx="1584176" cy="432048"/>
          </a:xfrm>
          <a:prstGeom prst="actionButtonForwardNext">
            <a:avLst/>
          </a:prstGeom>
          <a:solidFill>
            <a:srgbClr val="92D050"/>
          </a:solidFill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228184" y="5085184"/>
            <a:ext cx="2016224" cy="792088"/>
          </a:xfrm>
          <a:prstGeom prst="ellipse">
            <a:avLst/>
          </a:prstGeom>
          <a:solidFill>
            <a:srgbClr val="92D050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4" name="Группа 19"/>
          <p:cNvGrpSpPr/>
          <p:nvPr/>
        </p:nvGrpSpPr>
        <p:grpSpPr>
          <a:xfrm>
            <a:off x="3707904" y="4221088"/>
            <a:ext cx="2016224" cy="792088"/>
            <a:chOff x="4139952" y="4509120"/>
            <a:chExt cx="2016224" cy="792088"/>
          </a:xfrm>
        </p:grpSpPr>
        <p:sp>
          <p:nvSpPr>
            <p:cNvPr id="21" name="Овал 20"/>
            <p:cNvSpPr/>
            <p:nvPr/>
          </p:nvSpPr>
          <p:spPr>
            <a:xfrm>
              <a:off x="4139952" y="4509120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4" name="Соединительная линия уступом 23"/>
            <p:cNvCxnSpPr/>
            <p:nvPr/>
          </p:nvCxnSpPr>
          <p:spPr>
            <a:xfrm>
              <a:off x="4644008" y="4653136"/>
              <a:ext cx="936104" cy="216024"/>
            </a:xfrm>
            <a:prstGeom prst="bentConnector3">
              <a:avLst>
                <a:gd name="adj1" fmla="val 10141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5796136" y="548680"/>
            <a:ext cx="133275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вал 42"/>
          <p:cNvSpPr/>
          <p:nvPr/>
        </p:nvSpPr>
        <p:spPr>
          <a:xfrm>
            <a:off x="2051720" y="2708920"/>
            <a:ext cx="2016224" cy="792088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верно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2051720" y="2708920"/>
            <a:ext cx="2016224" cy="792088"/>
            <a:chOff x="1043608" y="2564904"/>
            <a:chExt cx="2016224" cy="792088"/>
          </a:xfrm>
        </p:grpSpPr>
        <p:sp>
          <p:nvSpPr>
            <p:cNvPr id="8" name="Овал 7"/>
            <p:cNvSpPr/>
            <p:nvPr/>
          </p:nvSpPr>
          <p:spPr>
            <a:xfrm>
              <a:off x="1043608" y="2564904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12" name="Соединительная линия уступом 11"/>
            <p:cNvCxnSpPr/>
            <p:nvPr/>
          </p:nvCxnSpPr>
          <p:spPr>
            <a:xfrm>
              <a:off x="1691680" y="2708920"/>
              <a:ext cx="720080" cy="216024"/>
            </a:xfrm>
            <a:prstGeom prst="bentConnector3">
              <a:avLst>
                <a:gd name="adj1" fmla="val 9762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Овал 21"/>
          <p:cNvSpPr/>
          <p:nvPr/>
        </p:nvSpPr>
        <p:spPr>
          <a:xfrm>
            <a:off x="6444208" y="4941168"/>
            <a:ext cx="2016224" cy="792088"/>
          </a:xfrm>
          <a:prstGeom prst="ellipse">
            <a:avLst/>
          </a:prstGeom>
          <a:solidFill>
            <a:srgbClr val="92D050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1115616" y="1196752"/>
            <a:ext cx="2016224" cy="792088"/>
            <a:chOff x="2411760" y="3573016"/>
            <a:chExt cx="2016224" cy="792088"/>
          </a:xfrm>
        </p:grpSpPr>
        <p:sp>
          <p:nvSpPr>
            <p:cNvPr id="9" name="Овал 8"/>
            <p:cNvSpPr/>
            <p:nvPr/>
          </p:nvSpPr>
          <p:spPr>
            <a:xfrm>
              <a:off x="2411760" y="3573016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3" name="Соединительная линия уступом 22"/>
            <p:cNvCxnSpPr/>
            <p:nvPr/>
          </p:nvCxnSpPr>
          <p:spPr>
            <a:xfrm>
              <a:off x="2987824" y="3717032"/>
              <a:ext cx="648072" cy="216024"/>
            </a:xfrm>
            <a:prstGeom prst="bentConnector3">
              <a:avLst>
                <a:gd name="adj1" fmla="val 9649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4"/>
          <p:cNvGrpSpPr/>
          <p:nvPr/>
        </p:nvGrpSpPr>
        <p:grpSpPr>
          <a:xfrm>
            <a:off x="3635896" y="4149080"/>
            <a:ext cx="2016224" cy="792088"/>
            <a:chOff x="4139952" y="4509120"/>
            <a:chExt cx="2016224" cy="792088"/>
          </a:xfrm>
        </p:grpSpPr>
        <p:sp>
          <p:nvSpPr>
            <p:cNvPr id="10" name="Овал 9"/>
            <p:cNvSpPr/>
            <p:nvPr/>
          </p:nvSpPr>
          <p:spPr>
            <a:xfrm>
              <a:off x="4139952" y="4509120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6" name="Соединительная линия уступом 25"/>
            <p:cNvCxnSpPr/>
            <p:nvPr/>
          </p:nvCxnSpPr>
          <p:spPr>
            <a:xfrm>
              <a:off x="4644008" y="4653136"/>
              <a:ext cx="936104" cy="216024"/>
            </a:xfrm>
            <a:prstGeom prst="bentConnector3">
              <a:avLst>
                <a:gd name="adj1" fmla="val 10141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4932040" y="2443535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подбросить</a:t>
            </a:r>
            <a:endParaRPr lang="ru-RU" sz="4400" dirty="0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1403648" y="5733256"/>
            <a:ext cx="1584176" cy="432048"/>
          </a:xfrm>
          <a:prstGeom prst="actionButtonForwardNext">
            <a:avLst/>
          </a:prstGeom>
          <a:solidFill>
            <a:srgbClr val="92D050"/>
          </a:solidFill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548680"/>
            <a:ext cx="133275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вал 42"/>
          <p:cNvSpPr/>
          <p:nvPr/>
        </p:nvSpPr>
        <p:spPr>
          <a:xfrm>
            <a:off x="3707904" y="4293096"/>
            <a:ext cx="2016224" cy="792088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верно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3707904" y="4293096"/>
            <a:ext cx="2016224" cy="792088"/>
            <a:chOff x="1043608" y="2564904"/>
            <a:chExt cx="2016224" cy="792088"/>
          </a:xfrm>
        </p:grpSpPr>
        <p:sp>
          <p:nvSpPr>
            <p:cNvPr id="8" name="Овал 7"/>
            <p:cNvSpPr/>
            <p:nvPr/>
          </p:nvSpPr>
          <p:spPr>
            <a:xfrm>
              <a:off x="1043608" y="2564904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12" name="Соединительная линия уступом 11"/>
            <p:cNvCxnSpPr/>
            <p:nvPr/>
          </p:nvCxnSpPr>
          <p:spPr>
            <a:xfrm>
              <a:off x="1475656" y="2780928"/>
              <a:ext cx="1008112" cy="144016"/>
            </a:xfrm>
            <a:prstGeom prst="bentConnector3">
              <a:avLst>
                <a:gd name="adj1" fmla="val 99475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Овал 21"/>
          <p:cNvSpPr/>
          <p:nvPr/>
        </p:nvSpPr>
        <p:spPr>
          <a:xfrm>
            <a:off x="6444208" y="4941168"/>
            <a:ext cx="2016224" cy="792088"/>
          </a:xfrm>
          <a:prstGeom prst="ellipse">
            <a:avLst/>
          </a:prstGeom>
          <a:solidFill>
            <a:srgbClr val="92D050"/>
          </a:solidFill>
          <a:ln w="476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1115616" y="1196752"/>
            <a:ext cx="2016224" cy="792088"/>
            <a:chOff x="2411760" y="3573016"/>
            <a:chExt cx="2016224" cy="792088"/>
          </a:xfrm>
        </p:grpSpPr>
        <p:sp>
          <p:nvSpPr>
            <p:cNvPr id="9" name="Овал 8"/>
            <p:cNvSpPr/>
            <p:nvPr/>
          </p:nvSpPr>
          <p:spPr>
            <a:xfrm>
              <a:off x="2411760" y="3573016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3" name="Соединительная линия уступом 22"/>
            <p:cNvCxnSpPr/>
            <p:nvPr/>
          </p:nvCxnSpPr>
          <p:spPr>
            <a:xfrm>
              <a:off x="2987824" y="3717032"/>
              <a:ext cx="648072" cy="216024"/>
            </a:xfrm>
            <a:prstGeom prst="bentConnector3">
              <a:avLst>
                <a:gd name="adj1" fmla="val 9649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4"/>
          <p:cNvGrpSpPr/>
          <p:nvPr/>
        </p:nvGrpSpPr>
        <p:grpSpPr>
          <a:xfrm>
            <a:off x="2123728" y="2780928"/>
            <a:ext cx="2016224" cy="792088"/>
            <a:chOff x="4139952" y="4509120"/>
            <a:chExt cx="2016224" cy="792088"/>
          </a:xfrm>
        </p:grpSpPr>
        <p:sp>
          <p:nvSpPr>
            <p:cNvPr id="10" name="Овал 9"/>
            <p:cNvSpPr/>
            <p:nvPr/>
          </p:nvSpPr>
          <p:spPr>
            <a:xfrm>
              <a:off x="4139952" y="4509120"/>
              <a:ext cx="2016224" cy="792088"/>
            </a:xfrm>
            <a:prstGeom prst="ellipse">
              <a:avLst/>
            </a:prstGeom>
            <a:solidFill>
              <a:srgbClr val="92D050"/>
            </a:solidFill>
            <a:ln w="476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Под-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6" name="Соединительная линия уступом 25"/>
            <p:cNvCxnSpPr/>
            <p:nvPr/>
          </p:nvCxnSpPr>
          <p:spPr>
            <a:xfrm>
              <a:off x="4644008" y="4653136"/>
              <a:ext cx="792088" cy="216024"/>
            </a:xfrm>
            <a:prstGeom prst="bentConnector3">
              <a:avLst>
                <a:gd name="adj1" fmla="val 9985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220072" y="2371527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подобрать</a:t>
            </a:r>
            <a:endParaRPr lang="ru-RU" sz="4400" dirty="0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1403648" y="5733256"/>
            <a:ext cx="1584176" cy="432048"/>
          </a:xfrm>
          <a:prstGeom prst="actionButtonForwardNext">
            <a:avLst/>
          </a:prstGeom>
          <a:solidFill>
            <a:srgbClr val="92D050"/>
          </a:solidFill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548680"/>
            <a:ext cx="133275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8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992888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Можешь гордиться собой уже потому, что не ленился думать!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Управляющая кнопка: домой 24">
            <a:hlinkClick r:id="" action="ppaction://hlinkshowjump?jump=firstslide" highlightClick="1"/>
          </p:cNvPr>
          <p:cNvSpPr/>
          <p:nvPr/>
        </p:nvSpPr>
        <p:spPr>
          <a:xfrm>
            <a:off x="4283968" y="5157192"/>
            <a:ext cx="792088" cy="576064"/>
          </a:xfrm>
          <a:prstGeom prst="actionButtonHome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красивые Анимации Смайлики анимированны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068960"/>
            <a:ext cx="1584176" cy="11261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Выделите слово с приставкой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1403648" y="2708920"/>
            <a:ext cx="504056" cy="504056"/>
          </a:xfrm>
          <a:prstGeom prst="bevel">
            <a:avLst/>
          </a:prstGeom>
          <a:solidFill>
            <a:srgbClr val="008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1403648" y="1844824"/>
            <a:ext cx="504056" cy="504056"/>
          </a:xfrm>
          <a:prstGeom prst="bevel">
            <a:avLst/>
          </a:prstGeom>
          <a:solidFill>
            <a:srgbClr val="008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1403648" y="3573016"/>
            <a:ext cx="504056" cy="504056"/>
          </a:xfrm>
          <a:prstGeom prst="bevel">
            <a:avLst/>
          </a:prstGeom>
          <a:solidFill>
            <a:srgbClr val="008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3491880" y="5517232"/>
            <a:ext cx="1800200" cy="36004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8000"/>
              </a:solidFill>
            </a:endParaRPr>
          </a:p>
        </p:txBody>
      </p:sp>
      <p:grpSp>
        <p:nvGrpSpPr>
          <p:cNvPr id="5" name="Группа 67"/>
          <p:cNvGrpSpPr/>
          <p:nvPr/>
        </p:nvGrpSpPr>
        <p:grpSpPr>
          <a:xfrm>
            <a:off x="5076056" y="2060848"/>
            <a:ext cx="2880320" cy="1323439"/>
            <a:chOff x="5148064" y="1196752"/>
            <a:chExt cx="2880320" cy="132343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148064" y="1196752"/>
              <a:ext cx="288032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8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НЕ</a:t>
              </a:r>
              <a:r>
                <a:rPr lang="ru-RU" sz="4800" b="1" cap="none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 </a:t>
              </a:r>
              <a:r>
                <a:rPr lang="ru-RU" sz="3200" b="1" cap="none" spc="50" dirty="0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по </a:t>
              </a:r>
              <a:r>
                <a:rPr lang="ru-RU" sz="32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- предлог</a:t>
              </a:r>
              <a:endParaRPr lang="ru-RU" sz="4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6" name="Рамка 35"/>
            <p:cNvSpPr/>
            <p:nvPr/>
          </p:nvSpPr>
          <p:spPr>
            <a:xfrm flipV="1">
              <a:off x="7812360" y="2276872"/>
              <a:ext cx="72008" cy="72008"/>
            </a:xfrm>
            <a:prstGeom prst="frame">
              <a:avLst>
                <a:gd name="adj1" fmla="val 0"/>
              </a:avLst>
            </a:prstGeom>
            <a:noFill/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68"/>
          <p:cNvGrpSpPr/>
          <p:nvPr/>
        </p:nvGrpSpPr>
        <p:grpSpPr>
          <a:xfrm>
            <a:off x="5436096" y="1988840"/>
            <a:ext cx="2592288" cy="1323439"/>
            <a:chOff x="2051720" y="4077072"/>
            <a:chExt cx="2592288" cy="132343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051720" y="4077072"/>
              <a:ext cx="259228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8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 </a:t>
              </a:r>
              <a:r>
                <a:rPr lang="ru-RU" sz="3200" b="1" cap="none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по</a:t>
              </a:r>
              <a:r>
                <a:rPr lang="ru-RU" sz="3200" b="1" cap="none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езд</a:t>
              </a:r>
              <a:endParaRPr lang="ru-RU" sz="5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8" name="Арка 17"/>
            <p:cNvSpPr/>
            <p:nvPr/>
          </p:nvSpPr>
          <p:spPr>
            <a:xfrm>
              <a:off x="3275856" y="4869160"/>
              <a:ext cx="648072" cy="360040"/>
            </a:xfrm>
            <a:prstGeom prst="blockArc">
              <a:avLst>
                <a:gd name="adj1" fmla="val 10991442"/>
                <a:gd name="adj2" fmla="val 21562362"/>
                <a:gd name="adj3" fmla="val 5529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Рамка 33"/>
            <p:cNvSpPr/>
            <p:nvPr/>
          </p:nvSpPr>
          <p:spPr>
            <a:xfrm>
              <a:off x="4067944" y="4941168"/>
              <a:ext cx="360040" cy="360040"/>
            </a:xfrm>
            <a:prstGeom prst="frame">
              <a:avLst>
                <a:gd name="adj1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9" name="Группа 57"/>
            <p:cNvGrpSpPr/>
            <p:nvPr/>
          </p:nvGrpSpPr>
          <p:grpSpPr>
            <a:xfrm>
              <a:off x="2699792" y="4941168"/>
              <a:ext cx="504056" cy="216024"/>
              <a:chOff x="1844080" y="4797152"/>
              <a:chExt cx="504056" cy="216024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1844080" y="4797152"/>
                <a:ext cx="495672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flipH="1">
                <a:off x="2339752" y="4797152"/>
                <a:ext cx="8384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Группа 64"/>
          <p:cNvGrpSpPr/>
          <p:nvPr/>
        </p:nvGrpSpPr>
        <p:grpSpPr>
          <a:xfrm>
            <a:off x="4932040" y="2060848"/>
            <a:ext cx="3283850" cy="1323439"/>
            <a:chOff x="4860032" y="4005064"/>
            <a:chExt cx="3283850" cy="132343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860032" y="4005064"/>
              <a:ext cx="328385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8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НЕ</a:t>
              </a:r>
              <a:r>
                <a:rPr lang="ru-RU" sz="4800" b="1" cap="none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 </a:t>
              </a:r>
              <a:r>
                <a:rPr lang="ru-RU" sz="3200" b="1" cap="none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помидор</a:t>
              </a:r>
              <a:endParaRPr lang="ru-RU" sz="4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pSp>
          <p:nvGrpSpPr>
            <p:cNvPr id="23" name="Группа 63"/>
            <p:cNvGrpSpPr/>
            <p:nvPr/>
          </p:nvGrpSpPr>
          <p:grpSpPr>
            <a:xfrm>
              <a:off x="5652120" y="4797152"/>
              <a:ext cx="2088232" cy="432048"/>
              <a:chOff x="5652120" y="4797152"/>
              <a:chExt cx="2088232" cy="432048"/>
            </a:xfrm>
          </p:grpSpPr>
          <p:sp>
            <p:nvSpPr>
              <p:cNvPr id="20" name="Арка 19"/>
              <p:cNvSpPr/>
              <p:nvPr/>
            </p:nvSpPr>
            <p:spPr>
              <a:xfrm>
                <a:off x="5652120" y="4797152"/>
                <a:ext cx="1656184" cy="360040"/>
              </a:xfrm>
              <a:prstGeom prst="blockArc">
                <a:avLst>
                  <a:gd name="adj1" fmla="val 10991442"/>
                  <a:gd name="adj2" fmla="val 21364179"/>
                  <a:gd name="adj3" fmla="val 8119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Рамка 34"/>
              <p:cNvSpPr/>
              <p:nvPr/>
            </p:nvSpPr>
            <p:spPr>
              <a:xfrm>
                <a:off x="7380312" y="4869160"/>
                <a:ext cx="360040" cy="360040"/>
              </a:xfrm>
              <a:prstGeom prst="frame">
                <a:avLst>
                  <a:gd name="adj1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" name="Прямоугольник 12"/>
          <p:cNvSpPr/>
          <p:nvPr/>
        </p:nvSpPr>
        <p:spPr>
          <a:xfrm>
            <a:off x="5220072" y="1772816"/>
            <a:ext cx="2664296" cy="194421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1844824"/>
            <a:ext cx="133275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Содержимое 2"/>
          <p:cNvSpPr txBox="1">
            <a:spLocks/>
          </p:cNvSpPr>
          <p:nvPr/>
        </p:nvSpPr>
        <p:spPr bwMode="auto">
          <a:xfrm>
            <a:off x="1979712" y="1628800"/>
            <a:ext cx="2664296" cy="2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помидор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поезд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дороге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11111E-6 -2.59259E-6 L -0.24392 0.2710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23455 0.2604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23611 0.2710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Назначение и структура ресурса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Text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899592" y="1052736"/>
            <a:ext cx="778720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закрепить </a:t>
            </a:r>
            <a:r>
              <a:rPr lang="ru-RU" sz="2000" dirty="0"/>
              <a:t>знания детей о приставке как части </a:t>
            </a:r>
            <a:r>
              <a:rPr lang="ru-RU" sz="2000" dirty="0" smtClean="0"/>
              <a:t>основы;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развивать умение распознавать слова с приставками;</a:t>
            </a: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способствовать </a:t>
            </a:r>
            <a:r>
              <a:rPr lang="ru-RU" sz="2000" dirty="0"/>
              <a:t>созданию условий для упражнения обучающихся </a:t>
            </a:r>
            <a:r>
              <a:rPr lang="ru-RU" sz="2000"/>
              <a:t>в </a:t>
            </a:r>
            <a:r>
              <a:rPr lang="ru-RU" sz="2000" smtClean="0"/>
              <a:t>вычлении </a:t>
            </a:r>
            <a:r>
              <a:rPr lang="ru-RU" sz="2000" dirty="0" smtClean="0"/>
              <a:t>частей слов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564904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/>
            <a:r>
              <a:rPr lang="ru-RU" sz="2000" dirty="0" smtClean="0"/>
              <a:t>Тренажер  рассчитан на индивидуальную работу в </a:t>
            </a:r>
            <a:r>
              <a:rPr lang="ru-RU" sz="2000" i="1" dirty="0" smtClean="0"/>
              <a:t>интерактивном</a:t>
            </a:r>
            <a:r>
              <a:rPr lang="ru-RU" sz="2000" dirty="0" smtClean="0"/>
              <a:t> режиме (возможна работа в парах), содержит </a:t>
            </a:r>
            <a:r>
              <a:rPr lang="ru-RU" sz="2000" u="sng" dirty="0" smtClean="0"/>
              <a:t>три уровня </a:t>
            </a:r>
            <a:r>
              <a:rPr lang="ru-RU" sz="2000" dirty="0" smtClean="0"/>
              <a:t>заданий на выбор правильного ответа; переход на второй и третий уровни после </a:t>
            </a:r>
            <a:r>
              <a:rPr lang="ru-RU" sz="2000" u="sng" dirty="0" smtClean="0"/>
              <a:t>самооценки</a:t>
            </a:r>
            <a:r>
              <a:rPr lang="ru-RU" sz="2000" dirty="0" smtClean="0"/>
              <a:t> результатов. </a:t>
            </a:r>
          </a:p>
          <a:p>
            <a:pPr marL="355600" indent="-355600" algn="just"/>
            <a:r>
              <a:rPr lang="ru-RU" sz="2000" dirty="0" smtClean="0"/>
              <a:t>В </a:t>
            </a:r>
            <a:r>
              <a:rPr lang="ru-RU" sz="2000" dirty="0" smtClean="0">
                <a:solidFill>
                  <a:srgbClr val="006600"/>
                </a:solidFill>
              </a:rPr>
              <a:t>первом уровне </a:t>
            </a:r>
            <a:r>
              <a:rPr lang="ru-RU" sz="2000" dirty="0" smtClean="0"/>
              <a:t>для сравнения даётся правильный образец, переход к следующему слову возможен только после выбора правильного варианта. </a:t>
            </a:r>
          </a:p>
          <a:p>
            <a:pPr marL="355600" indent="-355600" algn="just"/>
            <a:r>
              <a:rPr lang="ru-RU" sz="2000" dirty="0" smtClean="0"/>
              <a:t>Во </a:t>
            </a:r>
            <a:r>
              <a:rPr lang="ru-RU" sz="2000" dirty="0" smtClean="0">
                <a:solidFill>
                  <a:srgbClr val="006600"/>
                </a:solidFill>
              </a:rPr>
              <a:t>втором уровне </a:t>
            </a:r>
            <a:r>
              <a:rPr lang="ru-RU" sz="2000" dirty="0" smtClean="0"/>
              <a:t>возможности изменить ответ нет, что  заставляет ребёнка более ответственно подходить к выбору ответа.</a:t>
            </a:r>
          </a:p>
          <a:p>
            <a:pPr marL="355600" indent="-355600" algn="just"/>
            <a:r>
              <a:rPr lang="ru-RU" sz="2000" dirty="0" smtClean="0">
                <a:solidFill>
                  <a:srgbClr val="006600"/>
                </a:solidFill>
              </a:rPr>
              <a:t>Третий уровень </a:t>
            </a:r>
            <a:r>
              <a:rPr lang="ru-RU" sz="2000" dirty="0" smtClean="0"/>
              <a:t>расчитан на детей, выполнивших задания в первых двух уровнях и желающих разобраться в секретах русского языка.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Навигация</a:t>
            </a:r>
            <a:r>
              <a:rPr lang="ru-RU" sz="2000" dirty="0" smtClean="0"/>
              <a:t> осуществляется посредством управляющих кнопок.</a:t>
            </a:r>
            <a:endParaRPr lang="ru-RU" sz="20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72400" y="6021288"/>
            <a:ext cx="504056" cy="432048"/>
          </a:xfrm>
          <a:prstGeom prst="actionButtonHome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 Смайлики - </a:t>
            </a:r>
            <a:r>
              <a:rPr lang="en-US" sz="2800" dirty="0" smtClean="0"/>
              <a:t>http://miranimashek.com/photo/101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132856"/>
            <a:ext cx="7080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Галочка - </a:t>
            </a:r>
            <a:r>
              <a:rPr lang="en-US" sz="2800" dirty="0" smtClean="0"/>
              <a:t>http://www.yoursmileys.ru/i-tick.php</a:t>
            </a:r>
            <a:endParaRPr lang="ru-RU" sz="2800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115616" y="3356992"/>
            <a:ext cx="712946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mtClean="0"/>
              <a:t>Автор шаблона - Рожко </a:t>
            </a:r>
            <a:r>
              <a:rPr lang="ru-RU" dirty="0"/>
              <a:t>Наталья Викторовна</a:t>
            </a:r>
          </a:p>
          <a:p>
            <a:pPr>
              <a:spcBef>
                <a:spcPct val="50000"/>
              </a:spcBef>
            </a:pPr>
            <a:r>
              <a:rPr lang="ru-RU" dirty="0"/>
              <a:t>МОУ СОШ №32 г. Комсомольска-на-Амуре</a:t>
            </a:r>
          </a:p>
          <a:p>
            <a:pPr>
              <a:spcBef>
                <a:spcPct val="50000"/>
              </a:spcBef>
            </a:pPr>
            <a:r>
              <a:rPr lang="ru-RU" dirty="0"/>
              <a:t>Учитель начальных классов</a:t>
            </a:r>
          </a:p>
          <a:p>
            <a:pPr>
              <a:spcBef>
                <a:spcPct val="50000"/>
              </a:spcBef>
            </a:pPr>
            <a:r>
              <a:rPr lang="ru-RU" dirty="0">
                <a:hlinkClick r:id="rId2"/>
              </a:rPr>
              <a:t>http://pedsovet.su/</a:t>
            </a:r>
            <a:r>
              <a:rPr lang="ru-RU" dirty="0"/>
              <a:t> 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Выделите слово с приставкой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1403648" y="3501008"/>
            <a:ext cx="504056" cy="504056"/>
          </a:xfrm>
          <a:prstGeom prst="bevel">
            <a:avLst/>
          </a:prstGeom>
          <a:solidFill>
            <a:srgbClr val="008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1403648" y="2636912"/>
            <a:ext cx="504056" cy="504056"/>
          </a:xfrm>
          <a:prstGeom prst="bevel">
            <a:avLst/>
          </a:prstGeom>
          <a:solidFill>
            <a:srgbClr val="008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1403648" y="1844824"/>
            <a:ext cx="504056" cy="504056"/>
          </a:xfrm>
          <a:prstGeom prst="bevel">
            <a:avLst/>
          </a:prstGeom>
          <a:solidFill>
            <a:srgbClr val="008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3491880" y="5517232"/>
            <a:ext cx="1800200" cy="36004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8000"/>
              </a:solidFill>
            </a:endParaRPr>
          </a:p>
        </p:txBody>
      </p:sp>
      <p:grpSp>
        <p:nvGrpSpPr>
          <p:cNvPr id="5" name="Группа 67"/>
          <p:cNvGrpSpPr/>
          <p:nvPr/>
        </p:nvGrpSpPr>
        <p:grpSpPr>
          <a:xfrm>
            <a:off x="5076056" y="2060848"/>
            <a:ext cx="2880320" cy="1323439"/>
            <a:chOff x="5148064" y="1196752"/>
            <a:chExt cx="2880320" cy="132343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148064" y="1196752"/>
              <a:ext cx="288032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8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НЕ</a:t>
              </a:r>
              <a:r>
                <a:rPr lang="ru-RU" sz="4800" b="1" cap="none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 </a:t>
              </a:r>
              <a:r>
                <a:rPr lang="ru-RU" sz="3200" b="1" spc="50" dirty="0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по</a:t>
              </a:r>
              <a:r>
                <a:rPr lang="ru-RU" sz="3200" b="1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ru-RU" sz="32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- предлог</a:t>
              </a:r>
              <a:endParaRPr lang="ru-RU" sz="4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1" name="Арка 20"/>
            <p:cNvSpPr/>
            <p:nvPr/>
          </p:nvSpPr>
          <p:spPr>
            <a:xfrm>
              <a:off x="5940152" y="1988840"/>
              <a:ext cx="792088" cy="360040"/>
            </a:xfrm>
            <a:prstGeom prst="blockArc">
              <a:avLst>
                <a:gd name="adj1" fmla="val 10991442"/>
                <a:gd name="adj2" fmla="val 21364179"/>
                <a:gd name="adj3" fmla="val 8119"/>
              </a:avLst>
            </a:prstGeom>
            <a:solidFill>
              <a:schemeClr val="tx1"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68"/>
          <p:cNvGrpSpPr/>
          <p:nvPr/>
        </p:nvGrpSpPr>
        <p:grpSpPr>
          <a:xfrm>
            <a:off x="5436096" y="2060848"/>
            <a:ext cx="2664296" cy="1323439"/>
            <a:chOff x="1979712" y="4077072"/>
            <a:chExt cx="2664296" cy="132343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979712" y="4077072"/>
              <a:ext cx="2664296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8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ВЕРНО </a:t>
              </a:r>
              <a:r>
                <a:rPr lang="ru-RU" sz="3200" b="1" cap="none" spc="50" dirty="0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за</a:t>
              </a:r>
              <a:r>
                <a:rPr lang="ru-RU" sz="3200" b="1" cap="none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бег</a:t>
              </a:r>
              <a:endParaRPr lang="ru-RU" sz="5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8" name="Арка 17"/>
            <p:cNvSpPr/>
            <p:nvPr/>
          </p:nvSpPr>
          <p:spPr>
            <a:xfrm>
              <a:off x="3275856" y="4869160"/>
              <a:ext cx="576064" cy="360040"/>
            </a:xfrm>
            <a:prstGeom prst="blockArc">
              <a:avLst>
                <a:gd name="adj1" fmla="val 10991442"/>
                <a:gd name="adj2" fmla="val 21275394"/>
                <a:gd name="adj3" fmla="val 5083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Рамка 33"/>
            <p:cNvSpPr/>
            <p:nvPr/>
          </p:nvSpPr>
          <p:spPr>
            <a:xfrm>
              <a:off x="3923928" y="4941168"/>
              <a:ext cx="360040" cy="360040"/>
            </a:xfrm>
            <a:prstGeom prst="frame">
              <a:avLst>
                <a:gd name="adj1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9" name="Группа 57"/>
            <p:cNvGrpSpPr/>
            <p:nvPr/>
          </p:nvGrpSpPr>
          <p:grpSpPr>
            <a:xfrm>
              <a:off x="2771800" y="4941168"/>
              <a:ext cx="440432" cy="216024"/>
              <a:chOff x="1916088" y="4797152"/>
              <a:chExt cx="440432" cy="216024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1916088" y="4797152"/>
                <a:ext cx="440432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2348136" y="4797152"/>
                <a:ext cx="0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Группа 64"/>
          <p:cNvGrpSpPr/>
          <p:nvPr/>
        </p:nvGrpSpPr>
        <p:grpSpPr>
          <a:xfrm>
            <a:off x="4860032" y="2132856"/>
            <a:ext cx="3283850" cy="1323439"/>
            <a:chOff x="4860032" y="4005064"/>
            <a:chExt cx="3283850" cy="132343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860032" y="4005064"/>
              <a:ext cx="328385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8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НЕ</a:t>
              </a:r>
              <a:r>
                <a:rPr lang="ru-RU" sz="4800" b="1" cap="none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 </a:t>
              </a:r>
              <a:r>
                <a:rPr lang="ru-RU" sz="3200" b="1" cap="none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забор</a:t>
              </a:r>
              <a:endParaRPr lang="ru-RU" sz="4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0" name="Арка 19"/>
            <p:cNvSpPr/>
            <p:nvPr/>
          </p:nvSpPr>
          <p:spPr>
            <a:xfrm>
              <a:off x="5940152" y="4797152"/>
              <a:ext cx="1080120" cy="360040"/>
            </a:xfrm>
            <a:prstGeom prst="blockArc">
              <a:avLst>
                <a:gd name="adj1" fmla="val 10991442"/>
                <a:gd name="adj2" fmla="val 21364179"/>
                <a:gd name="adj3" fmla="val 8119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5220072" y="1700808"/>
            <a:ext cx="2664296" cy="194421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1700808"/>
            <a:ext cx="133275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Содержимое 2"/>
          <p:cNvSpPr>
            <a:spLocks noGrp="1"/>
          </p:cNvSpPr>
          <p:nvPr>
            <p:ph idx="1"/>
          </p:nvPr>
        </p:nvSpPr>
        <p:spPr>
          <a:xfrm>
            <a:off x="1979712" y="1628800"/>
            <a:ext cx="3168352" cy="21888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за деревней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забор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забег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-7.40741E-7 L -0.27152 0.2814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23455 0.2604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23611 0.2710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Выделите слово с приставкой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1403648" y="2636912"/>
            <a:ext cx="504056" cy="504056"/>
          </a:xfrm>
          <a:prstGeom prst="bevel">
            <a:avLst/>
          </a:prstGeom>
          <a:solidFill>
            <a:srgbClr val="008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1403648" y="1844824"/>
            <a:ext cx="504056" cy="504056"/>
          </a:xfrm>
          <a:prstGeom prst="bevel">
            <a:avLst/>
          </a:prstGeom>
          <a:solidFill>
            <a:srgbClr val="008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1403648" y="3429000"/>
            <a:ext cx="504056" cy="504056"/>
          </a:xfrm>
          <a:prstGeom prst="bevel">
            <a:avLst/>
          </a:prstGeom>
          <a:solidFill>
            <a:srgbClr val="008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3491880" y="5517232"/>
            <a:ext cx="1800200" cy="36004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8000"/>
              </a:solidFill>
            </a:endParaRPr>
          </a:p>
        </p:txBody>
      </p:sp>
      <p:grpSp>
        <p:nvGrpSpPr>
          <p:cNvPr id="5" name="Группа 67"/>
          <p:cNvGrpSpPr/>
          <p:nvPr/>
        </p:nvGrpSpPr>
        <p:grpSpPr>
          <a:xfrm>
            <a:off x="5004048" y="2060848"/>
            <a:ext cx="3024336" cy="1323439"/>
            <a:chOff x="5004048" y="1196752"/>
            <a:chExt cx="3024336" cy="132343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004048" y="1196752"/>
              <a:ext cx="3024336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8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НЕ</a:t>
              </a:r>
              <a:r>
                <a:rPr lang="ru-RU" sz="4800" b="1" cap="none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 </a:t>
              </a:r>
              <a:r>
                <a:rPr lang="ru-RU" sz="3200" b="1" cap="none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началь</a:t>
              </a:r>
              <a:r>
                <a:rPr lang="ru-RU" sz="3200" b="1" cap="none" spc="50" dirty="0" smtClean="0">
                  <a:ln w="11430"/>
                  <a:solidFill>
                    <a:srgbClr val="FFC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ник</a:t>
              </a:r>
              <a:endParaRPr lang="ru-RU" sz="4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pSp>
          <p:nvGrpSpPr>
            <p:cNvPr id="12" name="Группа 66"/>
            <p:cNvGrpSpPr/>
            <p:nvPr/>
          </p:nvGrpSpPr>
          <p:grpSpPr>
            <a:xfrm>
              <a:off x="5580112" y="1916832"/>
              <a:ext cx="2232248" cy="432048"/>
              <a:chOff x="5580112" y="1916832"/>
              <a:chExt cx="2232248" cy="432048"/>
            </a:xfrm>
          </p:grpSpPr>
          <p:sp>
            <p:nvSpPr>
              <p:cNvPr id="21" name="Арка 20"/>
              <p:cNvSpPr/>
              <p:nvPr/>
            </p:nvSpPr>
            <p:spPr>
              <a:xfrm>
                <a:off x="5580112" y="1988840"/>
                <a:ext cx="1224136" cy="360040"/>
              </a:xfrm>
              <a:prstGeom prst="blockArc">
                <a:avLst>
                  <a:gd name="adj1" fmla="val 10991442"/>
                  <a:gd name="adj2" fmla="val 21364179"/>
                  <a:gd name="adj3" fmla="val 8119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" name="Группа 30"/>
              <p:cNvGrpSpPr/>
              <p:nvPr/>
            </p:nvGrpSpPr>
            <p:grpSpPr>
              <a:xfrm>
                <a:off x="6876256" y="1916832"/>
                <a:ext cx="576064" cy="216024"/>
                <a:chOff x="1835696" y="5643246"/>
                <a:chExt cx="1728192" cy="162018"/>
              </a:xfrm>
            </p:grpSpPr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 flipV="1">
                  <a:off x="1835696" y="5643246"/>
                  <a:ext cx="864096" cy="1620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2699792" y="5643246"/>
                  <a:ext cx="864096" cy="1620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Рамка 35"/>
              <p:cNvSpPr/>
              <p:nvPr/>
            </p:nvSpPr>
            <p:spPr>
              <a:xfrm>
                <a:off x="7524328" y="2060848"/>
                <a:ext cx="288032" cy="288032"/>
              </a:xfrm>
              <a:prstGeom prst="frame">
                <a:avLst>
                  <a:gd name="adj1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2" name="Группа 64"/>
          <p:cNvGrpSpPr/>
          <p:nvPr/>
        </p:nvGrpSpPr>
        <p:grpSpPr>
          <a:xfrm>
            <a:off x="4860032" y="2060848"/>
            <a:ext cx="3283850" cy="1323439"/>
            <a:chOff x="4860032" y="4005064"/>
            <a:chExt cx="3283850" cy="132343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860032" y="4005064"/>
              <a:ext cx="328385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8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НЕ</a:t>
              </a:r>
              <a:r>
                <a:rPr lang="ru-RU" sz="4800" b="1" cap="none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 </a:t>
              </a:r>
            </a:p>
            <a:p>
              <a:pPr algn="ctr"/>
              <a:r>
                <a:rPr lang="ru-RU" sz="3200" b="1" cap="none" spc="50" dirty="0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по</a:t>
              </a:r>
              <a:r>
                <a:rPr lang="ru-RU" sz="32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- предлог</a:t>
              </a:r>
              <a:endParaRPr lang="ru-RU" sz="4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0" name="Арка 19"/>
            <p:cNvSpPr/>
            <p:nvPr/>
          </p:nvSpPr>
          <p:spPr>
            <a:xfrm flipV="1">
              <a:off x="7740352" y="4725144"/>
              <a:ext cx="144016" cy="45719"/>
            </a:xfrm>
            <a:prstGeom prst="blockArc">
              <a:avLst>
                <a:gd name="adj1" fmla="val 10991442"/>
                <a:gd name="adj2" fmla="val 21364179"/>
                <a:gd name="adj3" fmla="val 8119"/>
              </a:avLst>
            </a:prstGeom>
            <a:solidFill>
              <a:schemeClr val="tx1"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7" name="Содержимое 2"/>
          <p:cNvSpPr txBox="1">
            <a:spLocks/>
          </p:cNvSpPr>
          <p:nvPr/>
        </p:nvSpPr>
        <p:spPr bwMode="auto">
          <a:xfrm>
            <a:off x="1907704" y="1628800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дереве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набережная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начальник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5220072" y="2132856"/>
            <a:ext cx="2592288" cy="1323439"/>
            <a:chOff x="4716016" y="692696"/>
            <a:chExt cx="2592288" cy="1323439"/>
          </a:xfrm>
        </p:grpSpPr>
        <p:grpSp>
          <p:nvGrpSpPr>
            <p:cNvPr id="17" name="Группа 68"/>
            <p:cNvGrpSpPr/>
            <p:nvPr/>
          </p:nvGrpSpPr>
          <p:grpSpPr>
            <a:xfrm>
              <a:off x="4716016" y="692696"/>
              <a:ext cx="2592288" cy="1323439"/>
              <a:chOff x="2051720" y="4077072"/>
              <a:chExt cx="2592288" cy="1323439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2051720" y="4077072"/>
                <a:ext cx="2592288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48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ВЕРНО </a:t>
                </a:r>
                <a:r>
                  <a:rPr lang="ru-RU" sz="3200" b="1" cap="none" spc="50" dirty="0" smtClean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на</a:t>
                </a:r>
                <a:r>
                  <a:rPr lang="ru-RU" sz="3200" b="1" cap="none" spc="50" dirty="0" smtClean="0">
                    <a:ln w="11430"/>
                    <a:solidFill>
                      <a:srgbClr val="00B05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береж</a:t>
                </a:r>
                <a:r>
                  <a:rPr lang="ru-RU" sz="3200" b="1" cap="none" spc="50" dirty="0" smtClean="0">
                    <a:ln w="11430"/>
                    <a:solidFill>
                      <a:srgbClr val="FFC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н</a:t>
                </a:r>
                <a:r>
                  <a:rPr lang="ru-RU" sz="3200" b="1" cap="none" spc="50" dirty="0" smtClean="0">
                    <a:ln w="11430"/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ая</a:t>
                </a:r>
                <a:endParaRPr lang="ru-RU" sz="5400" b="1" cap="none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18" name="Арка 17"/>
              <p:cNvSpPr/>
              <p:nvPr/>
            </p:nvSpPr>
            <p:spPr>
              <a:xfrm>
                <a:off x="2699792" y="4869160"/>
                <a:ext cx="1080120" cy="360040"/>
              </a:xfrm>
              <a:prstGeom prst="blockArc">
                <a:avLst>
                  <a:gd name="adj1" fmla="val 10991442"/>
                  <a:gd name="adj2" fmla="val 21364179"/>
                  <a:gd name="adj3" fmla="val 8119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Рамка 33"/>
              <p:cNvSpPr/>
              <p:nvPr/>
            </p:nvSpPr>
            <p:spPr>
              <a:xfrm>
                <a:off x="4067944" y="4941168"/>
                <a:ext cx="360040" cy="360040"/>
              </a:xfrm>
              <a:prstGeom prst="frame">
                <a:avLst>
                  <a:gd name="adj1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" name="Группа 57"/>
              <p:cNvGrpSpPr/>
              <p:nvPr/>
            </p:nvGrpSpPr>
            <p:grpSpPr>
              <a:xfrm>
                <a:off x="2051720" y="4941168"/>
                <a:ext cx="584448" cy="216024"/>
                <a:chOff x="1196008" y="4797152"/>
                <a:chExt cx="584448" cy="216024"/>
              </a:xfrm>
            </p:grpSpPr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>
                  <a:off x="1196008" y="4797152"/>
                  <a:ext cx="576064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 flipH="1">
                  <a:off x="1772072" y="4797152"/>
                  <a:ext cx="8384" cy="21602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" name="Группа 44"/>
            <p:cNvGrpSpPr/>
            <p:nvPr/>
          </p:nvGrpSpPr>
          <p:grpSpPr>
            <a:xfrm>
              <a:off x="6444208" y="1340768"/>
              <a:ext cx="288032" cy="288032"/>
              <a:chOff x="6444208" y="1340768"/>
              <a:chExt cx="288032" cy="288032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>
              <a:xfrm flipV="1">
                <a:off x="6444208" y="1340768"/>
                <a:ext cx="144016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6588224" y="1340768"/>
                <a:ext cx="144016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Прямоугольник 12"/>
          <p:cNvSpPr/>
          <p:nvPr/>
        </p:nvSpPr>
        <p:spPr>
          <a:xfrm>
            <a:off x="5220072" y="1844824"/>
            <a:ext cx="2664296" cy="194421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96136" y="1844824"/>
            <a:ext cx="133275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23611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208 L -0.23455 0.25833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23611 0.2710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Выделите слово с приставкой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1403648" y="3501008"/>
            <a:ext cx="504056" cy="504056"/>
          </a:xfrm>
          <a:prstGeom prst="bevel">
            <a:avLst/>
          </a:prstGeom>
          <a:solidFill>
            <a:srgbClr val="008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1403648" y="1844824"/>
            <a:ext cx="504056" cy="504056"/>
          </a:xfrm>
          <a:prstGeom prst="bevel">
            <a:avLst/>
          </a:prstGeom>
          <a:solidFill>
            <a:srgbClr val="008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1403648" y="2636912"/>
            <a:ext cx="504056" cy="504056"/>
          </a:xfrm>
          <a:prstGeom prst="bevel">
            <a:avLst/>
          </a:prstGeom>
          <a:solidFill>
            <a:srgbClr val="008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3491880" y="5517232"/>
            <a:ext cx="1800200" cy="36004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8000"/>
              </a:solidFill>
            </a:endParaRPr>
          </a:p>
        </p:txBody>
      </p:sp>
      <p:grpSp>
        <p:nvGrpSpPr>
          <p:cNvPr id="3" name="Группа 67"/>
          <p:cNvGrpSpPr/>
          <p:nvPr/>
        </p:nvGrpSpPr>
        <p:grpSpPr>
          <a:xfrm>
            <a:off x="4932040" y="2060848"/>
            <a:ext cx="3024336" cy="1323439"/>
            <a:chOff x="5004048" y="1196752"/>
            <a:chExt cx="3024336" cy="132343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004048" y="1196752"/>
              <a:ext cx="3024336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8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НЕ</a:t>
              </a:r>
              <a:r>
                <a:rPr lang="ru-RU" sz="4800" b="1" cap="none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 </a:t>
              </a:r>
              <a:r>
                <a:rPr lang="ru-RU" sz="3200" b="1" cap="none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принц</a:t>
              </a:r>
              <a:r>
                <a:rPr lang="ru-RU" sz="3200" b="1" cap="none" spc="50" dirty="0" smtClean="0">
                  <a:ln w="11430"/>
                  <a:solidFill>
                    <a:srgbClr val="FFC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есс</a:t>
              </a:r>
              <a:r>
                <a:rPr lang="ru-RU" sz="32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а</a:t>
              </a:r>
              <a:endParaRPr lang="ru-RU" sz="4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pSp>
          <p:nvGrpSpPr>
            <p:cNvPr id="5" name="Группа 66"/>
            <p:cNvGrpSpPr/>
            <p:nvPr/>
          </p:nvGrpSpPr>
          <p:grpSpPr>
            <a:xfrm>
              <a:off x="5580112" y="1916832"/>
              <a:ext cx="2016224" cy="504056"/>
              <a:chOff x="5580112" y="1916832"/>
              <a:chExt cx="2016224" cy="504056"/>
            </a:xfrm>
          </p:grpSpPr>
          <p:sp>
            <p:nvSpPr>
              <p:cNvPr id="21" name="Арка 20"/>
              <p:cNvSpPr/>
              <p:nvPr/>
            </p:nvSpPr>
            <p:spPr>
              <a:xfrm>
                <a:off x="5580112" y="1988840"/>
                <a:ext cx="1080120" cy="360040"/>
              </a:xfrm>
              <a:prstGeom prst="blockArc">
                <a:avLst>
                  <a:gd name="adj1" fmla="val 10991442"/>
                  <a:gd name="adj2" fmla="val 21364179"/>
                  <a:gd name="adj3" fmla="val 8119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" name="Группа 30"/>
              <p:cNvGrpSpPr/>
              <p:nvPr/>
            </p:nvGrpSpPr>
            <p:grpSpPr>
              <a:xfrm>
                <a:off x="6732240" y="1916832"/>
                <a:ext cx="576064" cy="216024"/>
                <a:chOff x="1403648" y="5643246"/>
                <a:chExt cx="1728192" cy="162018"/>
              </a:xfrm>
            </p:grpSpPr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 flipV="1">
                  <a:off x="1403648" y="5643246"/>
                  <a:ext cx="864096" cy="1620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2267744" y="5643246"/>
                  <a:ext cx="864096" cy="1620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Рамка 35"/>
              <p:cNvSpPr/>
              <p:nvPr/>
            </p:nvSpPr>
            <p:spPr>
              <a:xfrm>
                <a:off x="7308304" y="2132856"/>
                <a:ext cx="288032" cy="288032"/>
              </a:xfrm>
              <a:prstGeom prst="frame">
                <a:avLst>
                  <a:gd name="adj1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Группа 64"/>
          <p:cNvGrpSpPr/>
          <p:nvPr/>
        </p:nvGrpSpPr>
        <p:grpSpPr>
          <a:xfrm>
            <a:off x="5076056" y="2060848"/>
            <a:ext cx="3283850" cy="1323439"/>
            <a:chOff x="4860032" y="4005064"/>
            <a:chExt cx="3283850" cy="132343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860032" y="4005064"/>
              <a:ext cx="328385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8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НЕ</a:t>
              </a:r>
              <a:r>
                <a:rPr lang="ru-RU" sz="4800" b="1" cap="none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 </a:t>
              </a:r>
            </a:p>
            <a:p>
              <a:pPr algn="ctr"/>
              <a:r>
                <a:rPr lang="ru-RU" sz="3200" b="1" cap="none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привет</a:t>
              </a:r>
              <a:r>
                <a:rPr lang="ru-RU" sz="2400" b="1" cap="none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sym typeface="Webdings"/>
                </a:rPr>
                <a:t></a:t>
              </a:r>
              <a:endParaRPr lang="ru-RU" sz="4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0" name="Арка 19"/>
            <p:cNvSpPr/>
            <p:nvPr/>
          </p:nvSpPr>
          <p:spPr>
            <a:xfrm>
              <a:off x="5652120" y="4725144"/>
              <a:ext cx="1296144" cy="432048"/>
            </a:xfrm>
            <a:prstGeom prst="blockArc">
              <a:avLst>
                <a:gd name="adj1" fmla="val 10991442"/>
                <a:gd name="adj2" fmla="val 21364179"/>
                <a:gd name="adj3" fmla="val 8119"/>
              </a:avLst>
            </a:prstGeom>
            <a:solidFill>
              <a:schemeClr val="tx1"/>
            </a:solidFill>
            <a:ln w="12700"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45"/>
          <p:cNvGrpSpPr/>
          <p:nvPr/>
        </p:nvGrpSpPr>
        <p:grpSpPr>
          <a:xfrm>
            <a:off x="5292080" y="2132856"/>
            <a:ext cx="2592288" cy="1323439"/>
            <a:chOff x="4716016" y="692696"/>
            <a:chExt cx="2592288" cy="1323439"/>
          </a:xfrm>
        </p:grpSpPr>
        <p:grpSp>
          <p:nvGrpSpPr>
            <p:cNvPr id="17" name="Группа 68"/>
            <p:cNvGrpSpPr/>
            <p:nvPr/>
          </p:nvGrpSpPr>
          <p:grpSpPr>
            <a:xfrm>
              <a:off x="4716016" y="692696"/>
              <a:ext cx="2592288" cy="1323439"/>
              <a:chOff x="2051720" y="4077072"/>
              <a:chExt cx="2592288" cy="1323439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2051720" y="4077072"/>
                <a:ext cx="2592288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48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ВЕРНО</a:t>
                </a:r>
              </a:p>
              <a:p>
                <a:pPr algn="ctr"/>
                <a:r>
                  <a:rPr lang="ru-RU" sz="3200" b="1" cap="none" spc="50" dirty="0" smtClean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при</a:t>
                </a:r>
                <a:r>
                  <a:rPr lang="ru-RU" sz="3200" b="1" cap="none" spc="50" dirty="0" smtClean="0">
                    <a:ln w="11430"/>
                    <a:solidFill>
                      <a:srgbClr val="00B05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гор</a:t>
                </a:r>
                <a:r>
                  <a:rPr lang="ru-RU" sz="3200" b="1" cap="none" spc="50" dirty="0" smtClean="0">
                    <a:ln w="11430"/>
                    <a:solidFill>
                      <a:srgbClr val="FFC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ок</a:t>
                </a:r>
                <a:endParaRPr lang="ru-RU" sz="5400" b="1" cap="none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18" name="Арка 17"/>
              <p:cNvSpPr/>
              <p:nvPr/>
            </p:nvSpPr>
            <p:spPr>
              <a:xfrm>
                <a:off x="3131840" y="4869160"/>
                <a:ext cx="648072" cy="360040"/>
              </a:xfrm>
              <a:prstGeom prst="blockArc">
                <a:avLst>
                  <a:gd name="adj1" fmla="val 10991442"/>
                  <a:gd name="adj2" fmla="val 21364179"/>
                  <a:gd name="adj3" fmla="val 8119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Рамка 33"/>
              <p:cNvSpPr/>
              <p:nvPr/>
            </p:nvSpPr>
            <p:spPr>
              <a:xfrm>
                <a:off x="4211960" y="4941168"/>
                <a:ext cx="360040" cy="360040"/>
              </a:xfrm>
              <a:prstGeom prst="frame">
                <a:avLst>
                  <a:gd name="adj1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" name="Группа 57"/>
              <p:cNvGrpSpPr/>
              <p:nvPr/>
            </p:nvGrpSpPr>
            <p:grpSpPr>
              <a:xfrm>
                <a:off x="2555776" y="4941168"/>
                <a:ext cx="584448" cy="216024"/>
                <a:chOff x="1700064" y="4797152"/>
                <a:chExt cx="584448" cy="216024"/>
              </a:xfrm>
            </p:grpSpPr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>
                  <a:off x="1700064" y="4797152"/>
                  <a:ext cx="576064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 flipH="1">
                  <a:off x="2276128" y="4797152"/>
                  <a:ext cx="8384" cy="21602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Группа 44"/>
            <p:cNvGrpSpPr/>
            <p:nvPr/>
          </p:nvGrpSpPr>
          <p:grpSpPr>
            <a:xfrm>
              <a:off x="6444208" y="1412776"/>
              <a:ext cx="432048" cy="216024"/>
              <a:chOff x="6444208" y="1412776"/>
              <a:chExt cx="432048" cy="216024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>
              <a:xfrm flipV="1">
                <a:off x="6444208" y="1412776"/>
                <a:ext cx="216024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6660232" y="1412776"/>
                <a:ext cx="216024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Прямоугольник 12"/>
          <p:cNvSpPr/>
          <p:nvPr/>
        </p:nvSpPr>
        <p:spPr>
          <a:xfrm>
            <a:off x="5292080" y="1772816"/>
            <a:ext cx="2664296" cy="194421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12160" y="1772816"/>
            <a:ext cx="133275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 bwMode="auto">
          <a:xfrm>
            <a:off x="1979712" y="1628800"/>
            <a:ext cx="2592288" cy="2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привет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принцесса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пригорок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23611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185 L -0.23455 0.2585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23611 0.2710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 свои результаты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1412776"/>
            <a:ext cx="2232248" cy="1296144"/>
          </a:xfrm>
          <a:prstGeom prst="roundRect">
            <a:avLst/>
          </a:prstGeom>
          <a:gradFill>
            <a:gsLst>
              <a:gs pos="5000">
                <a:srgbClr val="DDEBCF"/>
              </a:gs>
              <a:gs pos="43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Ошибок</a:t>
            </a:r>
          </a:p>
          <a:p>
            <a:pPr algn="ctr"/>
            <a:r>
              <a:rPr lang="ru-RU" sz="3600" b="1" dirty="0" smtClean="0"/>
              <a:t> нет</a:t>
            </a:r>
            <a:endParaRPr lang="ru-RU" sz="3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9872" y="1412776"/>
            <a:ext cx="2232248" cy="1296144"/>
          </a:xfrm>
          <a:prstGeom prst="roundRect">
            <a:avLst/>
          </a:prstGeom>
          <a:gradFill>
            <a:gsLst>
              <a:gs pos="5000">
                <a:srgbClr val="DDEBCF"/>
              </a:gs>
              <a:gs pos="43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 всегда</a:t>
            </a:r>
          </a:p>
          <a:p>
            <a:pPr algn="ctr"/>
            <a:r>
              <a:rPr lang="ru-RU" sz="3200" b="1" dirty="0" smtClean="0"/>
              <a:t>верно</a:t>
            </a:r>
            <a:endParaRPr lang="ru-RU" sz="3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68144" y="1412776"/>
            <a:ext cx="2232248" cy="1296144"/>
          </a:xfrm>
          <a:prstGeom prst="roundRect">
            <a:avLst/>
          </a:prstGeom>
          <a:gradFill>
            <a:gsLst>
              <a:gs pos="5000">
                <a:srgbClr val="DDEBCF"/>
              </a:gs>
              <a:gs pos="43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Много ошибок</a:t>
            </a:r>
            <a:endParaRPr lang="ru-RU" sz="3600" b="1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827584" y="2636912"/>
            <a:ext cx="3406702" cy="2232248"/>
            <a:chOff x="827584" y="2636912"/>
            <a:chExt cx="3406702" cy="2232248"/>
          </a:xfrm>
        </p:grpSpPr>
        <p:pic>
          <p:nvPicPr>
            <p:cNvPr id="14" name="Picture 4" descr=", бесплатные Смайлики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4664" y="2636912"/>
              <a:ext cx="1275141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Группа 15"/>
            <p:cNvGrpSpPr/>
            <p:nvPr/>
          </p:nvGrpSpPr>
          <p:grpSpPr>
            <a:xfrm>
              <a:off x="827584" y="3861048"/>
              <a:ext cx="3406702" cy="1008112"/>
              <a:chOff x="827584" y="4221088"/>
              <a:chExt cx="3406702" cy="1008112"/>
            </a:xfrm>
          </p:grpSpPr>
          <p:sp>
            <p:nvSpPr>
              <p:cNvPr id="11" name="Прямоугольник 10">
                <a:hlinkClick r:id="" action="ppaction://noaction"/>
              </p:cNvPr>
              <p:cNvSpPr/>
              <p:nvPr/>
            </p:nvSpPr>
            <p:spPr>
              <a:xfrm>
                <a:off x="827584" y="4221088"/>
                <a:ext cx="3406702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32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Поехали дальше!</a:t>
                </a:r>
                <a:endParaRPr lang="ru-RU" sz="32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13" name="Управляющая кнопка: далее 12">
                <a:hlinkClick r:id="rId3" action="ppaction://hlinksldjump" highlightClick="1"/>
              </p:cNvPr>
              <p:cNvSpPr/>
              <p:nvPr/>
            </p:nvSpPr>
            <p:spPr>
              <a:xfrm>
                <a:off x="1547664" y="4797152"/>
                <a:ext cx="1728192" cy="432048"/>
              </a:xfrm>
              <a:prstGeom prst="actionButtonForwardNext">
                <a:avLst/>
              </a:prstGeom>
              <a:solidFill>
                <a:srgbClr val="FF0000">
                  <a:alpha val="72000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1403648" y="2852935"/>
            <a:ext cx="6209778" cy="3240361"/>
            <a:chOff x="1403648" y="2852935"/>
            <a:chExt cx="6209778" cy="3240361"/>
          </a:xfrm>
        </p:grpSpPr>
        <p:pic>
          <p:nvPicPr>
            <p:cNvPr id="12" name="Picture 8" descr=", бесплатные Смайлики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3928" y="2852935"/>
              <a:ext cx="1080120" cy="1080121"/>
            </a:xfrm>
            <a:prstGeom prst="rect">
              <a:avLst/>
            </a:prstGeom>
            <a:noFill/>
          </p:spPr>
        </p:pic>
        <p:grpSp>
          <p:nvGrpSpPr>
            <p:cNvPr id="25" name="Группа 24"/>
            <p:cNvGrpSpPr/>
            <p:nvPr/>
          </p:nvGrpSpPr>
          <p:grpSpPr>
            <a:xfrm>
              <a:off x="1403648" y="4005064"/>
              <a:ext cx="6209778" cy="2088232"/>
              <a:chOff x="1899435" y="3645024"/>
              <a:chExt cx="6209778" cy="2088232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1899435" y="3645024"/>
                <a:ext cx="6209778" cy="1008112"/>
                <a:chOff x="726468" y="5373216"/>
                <a:chExt cx="6209778" cy="1008112"/>
              </a:xfrm>
            </p:grpSpPr>
            <p:sp>
              <p:nvSpPr>
                <p:cNvPr id="4" name="Управляющая кнопка: в начало 3">
                  <a:hlinkClick r:id="" action="ppaction://hlinkshowjump?jump=firstslide" highlightClick="1"/>
                </p:cNvPr>
                <p:cNvSpPr/>
                <p:nvPr/>
              </p:nvSpPr>
              <p:spPr>
                <a:xfrm>
                  <a:off x="3131840" y="5949280"/>
                  <a:ext cx="1728192" cy="432048"/>
                </a:xfrm>
                <a:prstGeom prst="actionButtonBeginning">
                  <a:avLst/>
                </a:prstGeom>
                <a:solidFill>
                  <a:srgbClr val="92D05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726468" y="5373216"/>
                  <a:ext cx="6209778" cy="58477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ru-RU" sz="3200" b="1" cap="none" spc="50" dirty="0" smtClean="0">
                      <a:ln w="11430"/>
                      <a:solidFill>
                        <a:srgbClr val="0066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rPr>
                    <a:t>Можешь попробовать ещё раз…</a:t>
                  </a:r>
                  <a:endParaRPr lang="ru-RU" sz="3200" b="1" cap="none" spc="50" dirty="0">
                    <a:ln w="11430"/>
                    <a:solidFill>
                      <a:srgbClr val="0066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4" name="Группа 23"/>
              <p:cNvGrpSpPr/>
              <p:nvPr/>
            </p:nvGrpSpPr>
            <p:grpSpPr>
              <a:xfrm>
                <a:off x="2771800" y="4725144"/>
                <a:ext cx="4257896" cy="1008112"/>
                <a:chOff x="2102889" y="5085184"/>
                <a:chExt cx="4257896" cy="1008112"/>
              </a:xfrm>
            </p:grpSpPr>
            <p:sp>
              <p:nvSpPr>
                <p:cNvPr id="22" name="Прямоугольник 21"/>
                <p:cNvSpPr/>
                <p:nvPr/>
              </p:nvSpPr>
              <p:spPr>
                <a:xfrm>
                  <a:off x="2102889" y="5085184"/>
                  <a:ext cx="4257896" cy="58477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ru-RU" sz="3200" b="1" spc="50" dirty="0" smtClean="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rPr>
                    <a:t>Или поехали дальше?</a:t>
                  </a:r>
                  <a:endParaRPr lang="ru-RU" sz="3200" b="1" cap="none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" name="Управляющая кнопка: далее 22">
                  <a:hlinkClick r:id="rId3" action="ppaction://hlinksldjump" highlightClick="1"/>
                </p:cNvPr>
                <p:cNvSpPr/>
                <p:nvPr/>
              </p:nvSpPr>
              <p:spPr>
                <a:xfrm>
                  <a:off x="3635896" y="5661248"/>
                  <a:ext cx="1728192" cy="432048"/>
                </a:xfrm>
                <a:prstGeom prst="actionButtonForwardNext">
                  <a:avLst/>
                </a:prstGeom>
                <a:solidFill>
                  <a:srgbClr val="FF0000">
                    <a:alpha val="67000"/>
                  </a:srgb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pSp>
        <p:nvGrpSpPr>
          <p:cNvPr id="31" name="Группа 30"/>
          <p:cNvGrpSpPr/>
          <p:nvPr/>
        </p:nvGrpSpPr>
        <p:grpSpPr>
          <a:xfrm>
            <a:off x="4572000" y="2780928"/>
            <a:ext cx="3878369" cy="2232248"/>
            <a:chOff x="4355976" y="2780928"/>
            <a:chExt cx="3878369" cy="2232248"/>
          </a:xfrm>
        </p:grpSpPr>
        <p:pic>
          <p:nvPicPr>
            <p:cNvPr id="4102" name="Picture 6" descr=", бесплатные Смайлики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36296" y="2780928"/>
              <a:ext cx="1198813" cy="1080120"/>
            </a:xfrm>
            <a:prstGeom prst="rect">
              <a:avLst/>
            </a:prstGeom>
            <a:noFill/>
          </p:spPr>
        </p:pic>
        <p:grpSp>
          <p:nvGrpSpPr>
            <p:cNvPr id="30" name="Группа 29"/>
            <p:cNvGrpSpPr/>
            <p:nvPr/>
          </p:nvGrpSpPr>
          <p:grpSpPr>
            <a:xfrm>
              <a:off x="4355976" y="4005064"/>
              <a:ext cx="3878369" cy="1008112"/>
              <a:chOff x="-180528" y="5661248"/>
              <a:chExt cx="3878369" cy="1008112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-180528" y="5661248"/>
                <a:ext cx="3878369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3200" b="1" cap="none" spc="50" dirty="0" smtClean="0">
                    <a:ln w="11430"/>
                    <a:solidFill>
                      <a:srgbClr val="0066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Попробуй ещё раз…</a:t>
                </a:r>
                <a:endParaRPr lang="ru-RU" sz="3200" b="1" cap="none" spc="50" dirty="0">
                  <a:ln w="11430"/>
                  <a:solidFill>
                    <a:srgbClr val="0066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29" name="Управляющая кнопка: в начало 28">
                <a:hlinkClick r:id="" action="ppaction://hlinkshowjump?jump=firstslide" highlightClick="1"/>
              </p:cNvPr>
              <p:cNvSpPr/>
              <p:nvPr/>
            </p:nvSpPr>
            <p:spPr>
              <a:xfrm>
                <a:off x="755576" y="6237312"/>
                <a:ext cx="1728192" cy="432048"/>
              </a:xfrm>
              <a:prstGeom prst="actionButtonBeginning">
                <a:avLst/>
              </a:prstGeom>
              <a:solidFill>
                <a:srgbClr val="92D05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Определи, есть ли в слове приставка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71600" y="1412776"/>
            <a:ext cx="7560840" cy="1108720"/>
          </a:xfr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Помните, чтобы определить приставку, важно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сначала определить корень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87624" y="3625860"/>
            <a:ext cx="2447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Подберёзовик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4509120"/>
            <a:ext cx="1307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Подвиг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88110" y="5373216"/>
            <a:ext cx="2085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Расписание </a:t>
            </a:r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851920" y="3573016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Есть</a:t>
            </a:r>
            <a:r>
              <a:rPr lang="ru-RU" sz="2400" dirty="0" smtClean="0"/>
              <a:t>   </a:t>
            </a:r>
            <a:endParaRPr lang="ru-RU" sz="24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004048" y="3573016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Нет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6300192" y="3645024"/>
            <a:ext cx="2103919" cy="648072"/>
            <a:chOff x="6228184" y="3933056"/>
            <a:chExt cx="2031911" cy="648072"/>
          </a:xfrm>
        </p:grpSpPr>
        <p:pic>
          <p:nvPicPr>
            <p:cNvPr id="31" name="Picture 2" descr="http://www.yoursmileys.ru/ismile/tick/i3900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8184" y="3933056"/>
              <a:ext cx="648072" cy="648072"/>
            </a:xfrm>
            <a:prstGeom prst="rect">
              <a:avLst/>
            </a:prstGeom>
            <a:noFill/>
          </p:spPr>
        </p:pic>
        <p:sp>
          <p:nvSpPr>
            <p:cNvPr id="32" name="Прямоугольник 31"/>
            <p:cNvSpPr/>
            <p:nvPr/>
          </p:nvSpPr>
          <p:spPr>
            <a:xfrm>
              <a:off x="6804248" y="3933056"/>
              <a:ext cx="14558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6516216" y="3789040"/>
            <a:ext cx="22322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Ошибка!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5616" y="2564904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Выбор в каждом случае можно сделать </a:t>
            </a:r>
            <a:r>
              <a:rPr lang="ru-RU" sz="2800" u="sng" dirty="0" smtClean="0"/>
              <a:t>только один раз</a:t>
            </a:r>
            <a:r>
              <a:rPr lang="ru-RU" sz="2800" dirty="0" smtClean="0"/>
              <a:t>! Думайте и будьте внимательны!</a:t>
            </a:r>
            <a:endParaRPr lang="ru-RU" sz="28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04048" y="4437112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Нет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851920" y="4437112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Есть</a:t>
            </a:r>
            <a:r>
              <a:rPr lang="ru-RU" sz="2400" dirty="0" smtClean="0"/>
              <a:t> 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6228184" y="4509120"/>
            <a:ext cx="2103919" cy="648072"/>
            <a:chOff x="6228184" y="3933056"/>
            <a:chExt cx="2031911" cy="648072"/>
          </a:xfrm>
        </p:grpSpPr>
        <p:pic>
          <p:nvPicPr>
            <p:cNvPr id="44" name="Picture 2" descr="http://www.yoursmileys.ru/ismile/tick/i3900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8184" y="3933056"/>
              <a:ext cx="648072" cy="648072"/>
            </a:xfrm>
            <a:prstGeom prst="rect">
              <a:avLst/>
            </a:prstGeom>
            <a:noFill/>
          </p:spPr>
        </p:pic>
        <p:sp>
          <p:nvSpPr>
            <p:cNvPr id="45" name="Прямоугольник 44"/>
            <p:cNvSpPr/>
            <p:nvPr/>
          </p:nvSpPr>
          <p:spPr>
            <a:xfrm>
              <a:off x="6804248" y="3933056"/>
              <a:ext cx="14558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6516216" y="4581128"/>
            <a:ext cx="22322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Ошибка!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851920" y="5301208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Есть</a:t>
            </a:r>
            <a:r>
              <a:rPr lang="ru-RU" sz="2400" dirty="0" smtClean="0"/>
              <a:t>   </a:t>
            </a:r>
            <a:endParaRPr lang="ru-RU" sz="2400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004048" y="5301208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Нет</a:t>
            </a:r>
            <a:r>
              <a:rPr lang="ru-RU" sz="2400" dirty="0" smtClean="0"/>
              <a:t> 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6300192" y="5373216"/>
            <a:ext cx="2103919" cy="648072"/>
            <a:chOff x="6228184" y="3933056"/>
            <a:chExt cx="2031911" cy="648072"/>
          </a:xfrm>
        </p:grpSpPr>
        <p:pic>
          <p:nvPicPr>
            <p:cNvPr id="50" name="Picture 2" descr="http://www.yoursmileys.ru/ismile/tick/i3900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8184" y="3933056"/>
              <a:ext cx="648072" cy="648072"/>
            </a:xfrm>
            <a:prstGeom prst="rect">
              <a:avLst/>
            </a:prstGeom>
            <a:noFill/>
          </p:spPr>
        </p:pic>
        <p:sp>
          <p:nvSpPr>
            <p:cNvPr id="51" name="Прямоугольник 50"/>
            <p:cNvSpPr/>
            <p:nvPr/>
          </p:nvSpPr>
          <p:spPr>
            <a:xfrm>
              <a:off x="6804248" y="3933056"/>
              <a:ext cx="14558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6516216" y="5517232"/>
            <a:ext cx="22322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Ошибка!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>
            <a:off x="3995936" y="6093296"/>
            <a:ext cx="1728192" cy="360040"/>
          </a:xfrm>
          <a:prstGeom prst="actionButtonForwardNext">
            <a:avLst/>
          </a:prstGeom>
          <a:solidFill>
            <a:srgbClr val="92D050"/>
          </a:solidFill>
          <a:ln w="349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7" name="Багетная рамка 26"/>
          <p:cNvSpPr/>
          <p:nvPr/>
        </p:nvSpPr>
        <p:spPr>
          <a:xfrm>
            <a:off x="3779912" y="332656"/>
            <a:ext cx="1224136" cy="432048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II</a:t>
            </a:r>
            <a:r>
              <a:rPr lang="ru-RU" sz="1600" b="1" dirty="0" smtClean="0">
                <a:solidFill>
                  <a:srgbClr val="C00000"/>
                </a:solidFill>
              </a:rPr>
              <a:t> уровень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3" grpId="0"/>
      <p:bldP spid="33" grpId="1"/>
      <p:bldP spid="33" grpId="2"/>
      <p:bldP spid="33" grpId="3"/>
      <p:bldP spid="41" grpId="0" animBg="1"/>
      <p:bldP spid="42" grpId="0" animBg="1"/>
      <p:bldP spid="46" grpId="0"/>
      <p:bldP spid="46" grpId="1"/>
      <p:bldP spid="46" grpId="2"/>
      <p:bldP spid="46" grpId="3"/>
      <p:bldP spid="47" grpId="0" animBg="1"/>
      <p:bldP spid="48" grpId="0" animBg="1"/>
      <p:bldP spid="52" grpId="0"/>
      <p:bldP spid="52" grpId="1"/>
      <p:bldP spid="52" grpId="2"/>
      <p:bldP spid="52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692696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Известие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1920" y="692696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Есть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692696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Нет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300192" y="692696"/>
            <a:ext cx="2103919" cy="648072"/>
            <a:chOff x="6228184" y="3933056"/>
            <a:chExt cx="2031911" cy="648072"/>
          </a:xfrm>
        </p:grpSpPr>
        <p:pic>
          <p:nvPicPr>
            <p:cNvPr id="8" name="Picture 2" descr="http://www.yoursmileys.ru/ismile/tick/i3900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8184" y="3933056"/>
              <a:ext cx="648072" cy="64807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6804248" y="3933056"/>
              <a:ext cx="14558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6300192" y="692696"/>
            <a:ext cx="22322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Ошибка!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5616" y="1484784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Известь</a:t>
            </a:r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32040" y="1484784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Нет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51920" y="1484784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Есть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6300192" y="1484784"/>
            <a:ext cx="2103919" cy="648072"/>
            <a:chOff x="6228184" y="3933056"/>
            <a:chExt cx="2031911" cy="648072"/>
          </a:xfrm>
        </p:grpSpPr>
        <p:pic>
          <p:nvPicPr>
            <p:cNvPr id="27" name="Picture 2" descr="http://www.yoursmileys.ru/ismile/tick/i3900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8184" y="3933056"/>
              <a:ext cx="648072" cy="648072"/>
            </a:xfrm>
            <a:prstGeom prst="rect">
              <a:avLst/>
            </a:prstGeom>
            <a:noFill/>
          </p:spPr>
        </p:pic>
        <p:sp>
          <p:nvSpPr>
            <p:cNvPr id="28" name="Прямоугольник 27"/>
            <p:cNvSpPr/>
            <p:nvPr/>
          </p:nvSpPr>
          <p:spPr>
            <a:xfrm>
              <a:off x="6804248" y="3933056"/>
              <a:ext cx="14558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6300192" y="1484784"/>
            <a:ext cx="22322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Ошибка!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15616" y="2276872"/>
            <a:ext cx="1636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Избушка </a:t>
            </a:r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932040" y="2276872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Нет 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851920" y="2276872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Есть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6300192" y="2276872"/>
            <a:ext cx="2103919" cy="648072"/>
            <a:chOff x="6228184" y="3933056"/>
            <a:chExt cx="2031911" cy="648072"/>
          </a:xfrm>
        </p:grpSpPr>
        <p:pic>
          <p:nvPicPr>
            <p:cNvPr id="34" name="Picture 2" descr="http://www.yoursmileys.ru/ismile/tick/i3900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8184" y="3933056"/>
              <a:ext cx="648072" cy="648072"/>
            </a:xfrm>
            <a:prstGeom prst="rect">
              <a:avLst/>
            </a:prstGeom>
            <a:noFill/>
          </p:spPr>
        </p:pic>
        <p:sp>
          <p:nvSpPr>
            <p:cNvPr id="35" name="Прямоугольник 34"/>
            <p:cNvSpPr/>
            <p:nvPr/>
          </p:nvSpPr>
          <p:spPr>
            <a:xfrm>
              <a:off x="6804248" y="3933056"/>
              <a:ext cx="14558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6300192" y="2276872"/>
            <a:ext cx="22322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Ошибка!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15616" y="3140968"/>
            <a:ext cx="2356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Бессовестный</a:t>
            </a:r>
            <a:endParaRPr lang="ru-RU" sz="2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851920" y="3140968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Есть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932040" y="3140968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Нет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6300192" y="3140968"/>
            <a:ext cx="2103919" cy="648072"/>
            <a:chOff x="6228184" y="3933056"/>
            <a:chExt cx="2031911" cy="648072"/>
          </a:xfrm>
        </p:grpSpPr>
        <p:pic>
          <p:nvPicPr>
            <p:cNvPr id="41" name="Picture 2" descr="http://www.yoursmileys.ru/ismile/tick/i3900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8184" y="3933056"/>
              <a:ext cx="648072" cy="648072"/>
            </a:xfrm>
            <a:prstGeom prst="rect">
              <a:avLst/>
            </a:prstGeom>
            <a:noFill/>
          </p:spPr>
        </p:pic>
        <p:sp>
          <p:nvSpPr>
            <p:cNvPr id="42" name="Прямоугольник 41"/>
            <p:cNvSpPr/>
            <p:nvPr/>
          </p:nvSpPr>
          <p:spPr>
            <a:xfrm>
              <a:off x="6804248" y="3933056"/>
              <a:ext cx="14558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6300192" y="3140968"/>
            <a:ext cx="22322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Ошибка!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15616" y="4005064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Беседка </a:t>
            </a:r>
            <a:endParaRPr lang="ru-RU" sz="28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932040" y="3933056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Нет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851920" y="3933056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Есть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grpSp>
        <p:nvGrpSpPr>
          <p:cNvPr id="47" name="Группа 46"/>
          <p:cNvGrpSpPr/>
          <p:nvPr/>
        </p:nvGrpSpPr>
        <p:grpSpPr>
          <a:xfrm>
            <a:off x="6300192" y="4005064"/>
            <a:ext cx="2103919" cy="648072"/>
            <a:chOff x="6228184" y="3933056"/>
            <a:chExt cx="2031911" cy="648072"/>
          </a:xfrm>
        </p:grpSpPr>
        <p:pic>
          <p:nvPicPr>
            <p:cNvPr id="48" name="Picture 2" descr="http://www.yoursmileys.ru/ismile/tick/i3900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8184" y="3933056"/>
              <a:ext cx="648072" cy="648072"/>
            </a:xfrm>
            <a:prstGeom prst="rect">
              <a:avLst/>
            </a:prstGeom>
            <a:noFill/>
          </p:spPr>
        </p:pic>
        <p:sp>
          <p:nvSpPr>
            <p:cNvPr id="49" name="Прямоугольник 48"/>
            <p:cNvSpPr/>
            <p:nvPr/>
          </p:nvSpPr>
          <p:spPr>
            <a:xfrm>
              <a:off x="6804248" y="3933056"/>
              <a:ext cx="14558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6300192" y="4005064"/>
            <a:ext cx="22322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Ошибка!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5616" y="4797152"/>
            <a:ext cx="2059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Досрочный </a:t>
            </a:r>
            <a:endParaRPr lang="ru-RU" sz="28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851920" y="4725144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Есть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932040" y="4725144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Нет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grpSp>
        <p:nvGrpSpPr>
          <p:cNvPr id="54" name="Группа 53"/>
          <p:cNvGrpSpPr/>
          <p:nvPr/>
        </p:nvGrpSpPr>
        <p:grpSpPr>
          <a:xfrm>
            <a:off x="6300192" y="4797152"/>
            <a:ext cx="2103919" cy="648072"/>
            <a:chOff x="6228184" y="3933056"/>
            <a:chExt cx="2031911" cy="648072"/>
          </a:xfrm>
        </p:grpSpPr>
        <p:pic>
          <p:nvPicPr>
            <p:cNvPr id="55" name="Picture 2" descr="http://www.yoursmileys.ru/ismile/tick/i3900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8184" y="3933056"/>
              <a:ext cx="648072" cy="648072"/>
            </a:xfrm>
            <a:prstGeom prst="rect">
              <a:avLst/>
            </a:prstGeom>
            <a:noFill/>
          </p:spPr>
        </p:pic>
        <p:sp>
          <p:nvSpPr>
            <p:cNvPr id="56" name="Прямоугольник 55"/>
            <p:cNvSpPr/>
            <p:nvPr/>
          </p:nvSpPr>
          <p:spPr>
            <a:xfrm>
              <a:off x="6804248" y="3933056"/>
              <a:ext cx="14558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6300192" y="4797152"/>
            <a:ext cx="22322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Ошибка!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661248"/>
            <a:ext cx="191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Дорожный</a:t>
            </a:r>
            <a:endParaRPr lang="ru-RU" sz="2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932040" y="5517232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Нет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851920" y="5517232"/>
            <a:ext cx="894719" cy="648072"/>
          </a:xfrm>
          <a:prstGeom prst="roundRect">
            <a:avLst>
              <a:gd name="adj" fmla="val 262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Есть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6300192" y="5661248"/>
            <a:ext cx="2103919" cy="648072"/>
            <a:chOff x="6228184" y="3933056"/>
            <a:chExt cx="2031911" cy="648072"/>
          </a:xfrm>
        </p:grpSpPr>
        <p:pic>
          <p:nvPicPr>
            <p:cNvPr id="62" name="Picture 2" descr="http://www.yoursmileys.ru/ismile/tick/i3900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8184" y="3933056"/>
              <a:ext cx="648072" cy="648072"/>
            </a:xfrm>
            <a:prstGeom prst="rect">
              <a:avLst/>
            </a:prstGeom>
            <a:noFill/>
          </p:spPr>
        </p:pic>
        <p:sp>
          <p:nvSpPr>
            <p:cNvPr id="63" name="Прямоугольник 62"/>
            <p:cNvSpPr/>
            <p:nvPr/>
          </p:nvSpPr>
          <p:spPr>
            <a:xfrm>
              <a:off x="6804248" y="3933056"/>
              <a:ext cx="14558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Верно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6300192" y="5661248"/>
            <a:ext cx="22322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Ошибка!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5" name="Управляющая кнопка: далее 64">
            <a:hlinkClick r:id="" action="ppaction://hlinkshowjump?jump=nextslide" highlightClick="1"/>
          </p:cNvPr>
          <p:cNvSpPr/>
          <p:nvPr/>
        </p:nvSpPr>
        <p:spPr>
          <a:xfrm>
            <a:off x="3923928" y="6309320"/>
            <a:ext cx="1800200" cy="360040"/>
          </a:xfrm>
          <a:prstGeom prst="actionButtonForwardNext">
            <a:avLst/>
          </a:prstGeom>
          <a:solidFill>
            <a:srgbClr val="92D050"/>
          </a:solidFill>
          <a:ln w="349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0" grpId="2"/>
      <p:bldP spid="10" grpId="3"/>
      <p:bldP spid="24" grpId="0" animBg="1"/>
      <p:bldP spid="25" grpId="0" animBg="1"/>
      <p:bldP spid="29" grpId="0"/>
      <p:bldP spid="29" grpId="1"/>
      <p:bldP spid="29" grpId="2"/>
      <p:bldP spid="29" grpId="3"/>
      <p:bldP spid="31" grpId="0" animBg="1"/>
      <p:bldP spid="32" grpId="0" animBg="1"/>
      <p:bldP spid="36" grpId="0"/>
      <p:bldP spid="36" grpId="1"/>
      <p:bldP spid="36" grpId="2"/>
      <p:bldP spid="36" grpId="3"/>
      <p:bldP spid="38" grpId="0" animBg="1"/>
      <p:bldP spid="39" grpId="0" animBg="1"/>
      <p:bldP spid="43" grpId="0"/>
      <p:bldP spid="43" grpId="1"/>
      <p:bldP spid="43" grpId="2"/>
      <p:bldP spid="43" grpId="3"/>
      <p:bldP spid="45" grpId="0" animBg="1"/>
      <p:bldP spid="46" grpId="0" animBg="1"/>
      <p:bldP spid="50" grpId="0"/>
      <p:bldP spid="50" grpId="1"/>
      <p:bldP spid="50" grpId="2"/>
      <p:bldP spid="50" grpId="3"/>
      <p:bldP spid="52" grpId="0" animBg="1"/>
      <p:bldP spid="53" grpId="0" animBg="1"/>
      <p:bldP spid="57" grpId="0"/>
      <p:bldP spid="57" grpId="1"/>
      <p:bldP spid="57" grpId="2"/>
      <p:bldP spid="57" grpId="3"/>
      <p:bldP spid="59" grpId="0" animBg="1"/>
      <p:bldP spid="60" grpId="0" animBg="1"/>
      <p:bldP spid="64" grpId="0"/>
      <p:bldP spid="64" grpId="1"/>
      <p:bldP spid="64" grpId="2"/>
      <p:bldP spid="64" grpId="3"/>
    </p:bldLst>
  </p:timing>
</p:sld>
</file>

<file path=ppt/theme/theme1.xml><?xml version="1.0" encoding="utf-8"?>
<a:theme xmlns:a="http://schemas.openxmlformats.org/drawingml/2006/main" name="Шаблон для начальной шко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начальной школы</Template>
  <TotalTime>1144</TotalTime>
  <Words>593</Words>
  <Application>Microsoft Office PowerPoint</Application>
  <PresentationFormat>Экран (4:3)</PresentationFormat>
  <Paragraphs>281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Шаблон для начальной школы</vt:lpstr>
      <vt:lpstr>Обучающий тренажер  по составу слова (приставка)</vt:lpstr>
      <vt:lpstr>Выделите слово с приставкой</vt:lpstr>
      <vt:lpstr>Выделите слово с приставкой</vt:lpstr>
      <vt:lpstr>Выделите слово с приставкой</vt:lpstr>
      <vt:lpstr>Выделите слово с приставкой</vt:lpstr>
      <vt:lpstr>Выделите слово с приставкой</vt:lpstr>
      <vt:lpstr>Оцени свои результаты</vt:lpstr>
      <vt:lpstr>Определи, есть ли в слове приставка</vt:lpstr>
      <vt:lpstr>Слайд 9</vt:lpstr>
      <vt:lpstr>Слайд 10</vt:lpstr>
      <vt:lpstr>Оцени свои результаты</vt:lpstr>
      <vt:lpstr>Какая приставка в слове?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Можешь гордиться собой уже потому, что не ленился думать!</vt:lpstr>
      <vt:lpstr>Назначение и структура ресурса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 pc</dc:creator>
  <cp:lastModifiedBy>Work pc</cp:lastModifiedBy>
  <cp:revision>125</cp:revision>
  <dcterms:created xsi:type="dcterms:W3CDTF">2013-08-20T14:07:20Z</dcterms:created>
  <dcterms:modified xsi:type="dcterms:W3CDTF">2015-06-05T15:17:27Z</dcterms:modified>
</cp:coreProperties>
</file>