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58" r:id="rId3"/>
    <p:sldId id="260" r:id="rId4"/>
    <p:sldId id="282" r:id="rId5"/>
    <p:sldId id="283" r:id="rId6"/>
    <p:sldId id="262" r:id="rId7"/>
    <p:sldId id="264" r:id="rId8"/>
    <p:sldId id="279" r:id="rId9"/>
    <p:sldId id="284" r:id="rId10"/>
    <p:sldId id="285" r:id="rId11"/>
    <p:sldId id="266" r:id="rId12"/>
    <p:sldId id="267" r:id="rId13"/>
    <p:sldId id="268" r:id="rId14"/>
    <p:sldId id="281" r:id="rId15"/>
    <p:sldId id="276" r:id="rId16"/>
    <p:sldId id="278" r:id="rId17"/>
    <p:sldId id="265" r:id="rId18"/>
    <p:sldId id="261" r:id="rId19"/>
    <p:sldId id="280" r:id="rId20"/>
    <p:sldId id="263" r:id="rId21"/>
    <p:sldId id="286" r:id="rId22"/>
    <p:sldId id="271" r:id="rId23"/>
    <p:sldId id="287" r:id="rId24"/>
    <p:sldId id="272" r:id="rId25"/>
    <p:sldId id="273" r:id="rId26"/>
    <p:sldId id="274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08" r:id="rId47"/>
    <p:sldId id="309" r:id="rId48"/>
    <p:sldId id="288" r:id="rId4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51" d="100"/>
          <a:sy n="51" d="100"/>
        </p:scale>
        <p:origin x="102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CF4F05-CA30-4D83-A2EF-C6D6666C9EE6}" type="datetimeFigureOut">
              <a:rPr lang="ru-RU" smtClean="0"/>
              <a:t>24.02.2017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51D83A-EE38-4809-8129-1B1FA8419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959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 </a:t>
            </a:r>
          </a:p>
        </p:txBody>
      </p:sp>
      <p:sp>
        <p:nvSpPr>
          <p:cNvPr id="819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2A2CCAF-B880-4775-9DE5-56ED320B7C02}" type="slidenum">
              <a:rPr lang="ru-RU" altLang="ru-RU">
                <a:latin typeface="Calibri" panose="020F0502020204030204" pitchFamily="34" charset="0"/>
              </a:rPr>
              <a:pPr eaLnBrk="1" hangingPunct="1"/>
              <a:t>3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1458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402">
            <a:solidFill>
              <a:srgbClr val="385D8A"/>
            </a:solidFill>
          </a:ln>
        </p:spPr>
      </p:sp>
      <p:sp>
        <p:nvSpPr>
          <p:cNvPr id="30722" name="Заметки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1903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402">
            <a:solidFill>
              <a:srgbClr val="385D8A"/>
            </a:solidFill>
          </a:ln>
        </p:spPr>
      </p:sp>
      <p:sp>
        <p:nvSpPr>
          <p:cNvPr id="32770" name="Заметки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2698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402">
            <a:solidFill>
              <a:srgbClr val="385D8A"/>
            </a:solidFill>
          </a:ln>
        </p:spPr>
      </p:sp>
      <p:sp>
        <p:nvSpPr>
          <p:cNvPr id="36866" name="Заметки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1957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559DF-501B-481A-AC4F-FF644672BCC3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2173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559DF-501B-481A-AC4F-FF644672BCC3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8423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559DF-501B-481A-AC4F-FF644672BCC3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627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559DF-501B-481A-AC4F-FF644672BCC3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2655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559DF-501B-481A-AC4F-FF644672BCC3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6984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559DF-501B-481A-AC4F-FF644672BCC3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9874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559DF-501B-481A-AC4F-FF644672BCC3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518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 </a:t>
            </a:r>
          </a:p>
        </p:txBody>
      </p:sp>
      <p:sp>
        <p:nvSpPr>
          <p:cNvPr id="8397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0355F5-68D5-43D8-AF8E-FD37177E9902}" type="slidenum">
              <a:rPr lang="ru-RU" altLang="ru-RU">
                <a:latin typeface="Calibri" panose="020F0502020204030204" pitchFamily="34" charset="0"/>
              </a:rPr>
              <a:pPr eaLnBrk="1" hangingPunct="1"/>
              <a:t>6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269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559DF-501B-481A-AC4F-FF644672BCC3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3803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559DF-501B-481A-AC4F-FF644672BCC3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28948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559DF-501B-481A-AC4F-FF644672BCC3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234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559DF-501B-481A-AC4F-FF644672BCC3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6097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559DF-501B-481A-AC4F-FF644672BCC3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9548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559DF-501B-481A-AC4F-FF644672BCC3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8913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559DF-501B-481A-AC4F-FF644672BCC3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0454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559DF-501B-481A-AC4F-FF644672BCC3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0214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559DF-501B-481A-AC4F-FF644672BCC3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349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559DF-501B-481A-AC4F-FF644672BCC3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382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 </a:t>
            </a:r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1E93E81-6D79-4EC2-9AD2-8547125E6014}" type="slidenum">
              <a:rPr lang="ru-RU" altLang="ru-RU">
                <a:latin typeface="Calibri" panose="020F0502020204030204" pitchFamily="34" charset="0"/>
              </a:rPr>
              <a:pPr eaLnBrk="1" hangingPunct="1"/>
              <a:t>7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516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559DF-501B-481A-AC4F-FF644672BCC3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1421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559DF-501B-481A-AC4F-FF644672BCC3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288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559DF-501B-481A-AC4F-FF644672BCC3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4085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559DF-501B-481A-AC4F-FF644672BCC3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917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 </a:t>
            </a:r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23FE5D5-109B-452C-88FC-80B595DF78B6}" type="slidenum">
              <a:rPr lang="ru-RU" altLang="ru-RU">
                <a:latin typeface="Calibri" panose="020F0502020204030204" pitchFamily="34" charset="0"/>
              </a:rPr>
              <a:pPr eaLnBrk="1" hangingPunct="1"/>
              <a:t>11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526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 </a:t>
            </a:r>
          </a:p>
        </p:txBody>
      </p:sp>
      <p:sp>
        <p:nvSpPr>
          <p:cNvPr id="13210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141EB41-3F10-4DFA-847E-C3770DCA8F72}" type="slidenum">
              <a:rPr lang="ru-RU" altLang="ru-RU">
                <a:latin typeface="Calibri" panose="020F0502020204030204" pitchFamily="34" charset="0"/>
              </a:rPr>
              <a:pPr eaLnBrk="1" hangingPunct="1"/>
              <a:t>12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958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 </a:t>
            </a:r>
          </a:p>
        </p:txBody>
      </p:sp>
      <p:sp>
        <p:nvSpPr>
          <p:cNvPr id="1331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35B9524-5917-4D34-BCCF-BF1786C4EC50}" type="slidenum">
              <a:rPr lang="ru-RU" altLang="ru-RU">
                <a:latin typeface="Calibri" panose="020F0502020204030204" pitchFamily="34" charset="0"/>
              </a:rPr>
              <a:pPr eaLnBrk="1" hangingPunct="1"/>
              <a:t>13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16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 </a:t>
            </a:r>
          </a:p>
        </p:txBody>
      </p:sp>
      <p:sp>
        <p:nvSpPr>
          <p:cNvPr id="8806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A409C08-BB5C-45AE-B19B-C0CC99B8DE12}" type="slidenum">
              <a:rPr lang="ru-RU" altLang="ru-RU">
                <a:latin typeface="Calibri" panose="020F0502020204030204" pitchFamily="34" charset="0"/>
              </a:rPr>
              <a:pPr eaLnBrk="1" hangingPunct="1"/>
              <a:t>17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73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 </a:t>
            </a:r>
          </a:p>
        </p:txBody>
      </p:sp>
      <p:sp>
        <p:nvSpPr>
          <p:cNvPr id="8294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885D7FF-1CF3-4680-A165-D19E74E413F7}" type="slidenum">
              <a:rPr lang="ru-RU" altLang="ru-RU">
                <a:latin typeface="Calibri" panose="020F0502020204030204" pitchFamily="34" charset="0"/>
              </a:rPr>
              <a:pPr eaLnBrk="1" hangingPunct="1"/>
              <a:t>18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2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 </a:t>
            </a:r>
          </a:p>
        </p:txBody>
      </p:sp>
      <p:sp>
        <p:nvSpPr>
          <p:cNvPr id="8602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44A9ED8-6972-4725-89CC-A41C5DC240EC}" type="slidenum">
              <a:rPr lang="ru-RU" altLang="ru-RU">
                <a:latin typeface="Calibri" panose="020F0502020204030204" pitchFamily="34" charset="0"/>
              </a:rPr>
              <a:pPr eaLnBrk="1" hangingPunct="1"/>
              <a:t>20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10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915F5-624D-4532-9208-C093FDC0D6B1}" type="datetimeFigureOut">
              <a:rPr lang="ru-RU" smtClean="0"/>
              <a:t>24.02.2017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4E1E-8C42-4DEF-B89B-627BA140C7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9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915F5-624D-4532-9208-C093FDC0D6B1}" type="datetimeFigureOut">
              <a:rPr lang="ru-RU" smtClean="0"/>
              <a:t>24.02.2017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4E1E-8C42-4DEF-B89B-627BA140C7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153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915F5-624D-4532-9208-C093FDC0D6B1}" type="datetimeFigureOut">
              <a:rPr lang="ru-RU" smtClean="0"/>
              <a:t>24.02.2017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4E1E-8C42-4DEF-B89B-627BA140C7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955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img-fotki.yandex.ru/get/4205/39663434.8b3/0_ab449_57bc5eff_X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4592973"/>
            <a:ext cx="2131957" cy="226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56.radikal.ru/i154/0808/4c/faa179f73e14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323" y="4312630"/>
            <a:ext cx="3203575" cy="254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915F5-624D-4532-9208-C093FDC0D6B1}" type="datetimeFigureOut">
              <a:rPr lang="ru-RU" smtClean="0"/>
              <a:t>24.02.2017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4E1E-8C42-4DEF-B89B-627BA140C7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383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prosmeshariki.ru/kliparti/28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470" y="3643745"/>
            <a:ext cx="3306530" cy="321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img-fotki.yandex.ru/get/4307/annaze63.9f/0_3a87e_2f028d2b_L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585" y="407700"/>
            <a:ext cx="1676111" cy="167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arinasorokina.ru/wp-content/uploads/2012/05/clipart-15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3776">
            <a:off x="804045" y="749589"/>
            <a:ext cx="1347577" cy="192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4.bp.blogspot.com/-ZQ3_vzEhvio/TphaCgW8hLI/AAAAAAAAAKA/q4E52RRWlbc/s1600/8e6824e6fa34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8984" y="4197927"/>
            <a:ext cx="2220606" cy="294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915F5-624D-4532-9208-C093FDC0D6B1}" type="datetimeFigureOut">
              <a:rPr lang="ru-RU" smtClean="0"/>
              <a:t>24.02.2017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4E1E-8C42-4DEF-B89B-627BA140C7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394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img-fotki.yandex.ru/get/9830/16969765.1db/0_8af6e_3d70401e_orig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13"/>
          <a:stretch/>
        </p:blipFill>
        <p:spPr bwMode="auto">
          <a:xfrm>
            <a:off x="9982200" y="4602713"/>
            <a:ext cx="2125070" cy="225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mamusik.ru/upload/userimages/rpgbcbyfxkhfqulhjawko.gif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550485"/>
            <a:ext cx="2504794" cy="250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915F5-624D-4532-9208-C093FDC0D6B1}" type="datetimeFigureOut">
              <a:rPr lang="ru-RU" smtClean="0"/>
              <a:t>24.02.2017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4E1E-8C42-4DEF-B89B-627BA140C7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288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www.youloveit.ru/uploads/gallery/main/583/youloveit_ru_smeshariki_kartinki17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356" y="4045527"/>
            <a:ext cx="2948644" cy="281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www.playing-field.ru/img/2015/051906/314618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820" y="4176568"/>
            <a:ext cx="2631155" cy="268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915F5-624D-4532-9208-C093FDC0D6B1}" type="datetimeFigureOut">
              <a:rPr lang="ru-RU" smtClean="0"/>
              <a:t>24.02.2017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4E1E-8C42-4DEF-B89B-627BA140C7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585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s58.radikal.ru/i159/0808/e4/e97efd940206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550" y="4457002"/>
            <a:ext cx="2369372" cy="247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media0.fanparty.ru/fanclubs/smeshariki/gallery/581879_smeshariki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024" y="4485939"/>
            <a:ext cx="2451005" cy="245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915F5-624D-4532-9208-C093FDC0D6B1}" type="datetimeFigureOut">
              <a:rPr lang="ru-RU" smtClean="0"/>
              <a:t>24.02.2017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4E1E-8C42-4DEF-B89B-627BA140C7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614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915F5-624D-4532-9208-C093FDC0D6B1}" type="datetimeFigureOut">
              <a:rPr lang="ru-RU" smtClean="0"/>
              <a:t>24.02.2017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4E1E-8C42-4DEF-B89B-627BA140C7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74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915F5-624D-4532-9208-C093FDC0D6B1}" type="datetimeFigureOut">
              <a:rPr lang="ru-RU" smtClean="0"/>
              <a:t>24.02.2017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4E1E-8C42-4DEF-B89B-627BA140C7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286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915F5-624D-4532-9208-C093FDC0D6B1}" type="datetimeFigureOut">
              <a:rPr lang="ru-RU" smtClean="0"/>
              <a:t>24.02.2017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4E1E-8C42-4DEF-B89B-627BA140C7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970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915F5-624D-4532-9208-C093FDC0D6B1}" type="datetimeFigureOut">
              <a:rPr lang="ru-RU" smtClean="0"/>
              <a:t>24.02.2017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74E1E-8C42-4DEF-B89B-627BA140C7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008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emf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emf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emf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5" Type="http://schemas.microsoft.com/office/2007/relationships/hdphoto" Target="../media/hdphoto7.wdp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Relationship Id="rId1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gif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3" Type="http://schemas.openxmlformats.org/officeDocument/2006/relationships/image" Target="../media/image87.png"/><Relationship Id="rId7" Type="http://schemas.openxmlformats.org/officeDocument/2006/relationships/slide" Target="slide3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5" Type="http://schemas.openxmlformats.org/officeDocument/2006/relationships/slide" Target="slide22.xml"/><Relationship Id="rId4" Type="http://schemas.openxmlformats.org/officeDocument/2006/relationships/slide" Target="slide28.xml"/><Relationship Id="rId9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slide" Target="slide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8.png"/><Relationship Id="rId4" Type="http://schemas.openxmlformats.org/officeDocument/2006/relationships/slide" Target="slide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88.png"/><Relationship Id="rId4" Type="http://schemas.openxmlformats.org/officeDocument/2006/relationships/slide" Target="slide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88.png"/><Relationship Id="rId4" Type="http://schemas.openxmlformats.org/officeDocument/2006/relationships/slide" Target="slide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88.png"/><Relationship Id="rId4" Type="http://schemas.openxmlformats.org/officeDocument/2006/relationships/slide" Target="slide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88.png"/><Relationship Id="rId4" Type="http://schemas.openxmlformats.org/officeDocument/2006/relationships/slide" Target="slide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88.png"/><Relationship Id="rId4" Type="http://schemas.openxmlformats.org/officeDocument/2006/relationships/slide" Target="slide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88.png"/><Relationship Id="rId4" Type="http://schemas.openxmlformats.org/officeDocument/2006/relationships/slide" Target="slide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88.png"/><Relationship Id="rId4" Type="http://schemas.openxmlformats.org/officeDocument/2006/relationships/slide" Target="slide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88.png"/><Relationship Id="rId4" Type="http://schemas.openxmlformats.org/officeDocument/2006/relationships/slide" Target="slide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88.png"/><Relationship Id="rId4" Type="http://schemas.openxmlformats.org/officeDocument/2006/relationships/slide" Target="slide2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87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88.png"/><Relationship Id="rId4" Type="http://schemas.openxmlformats.org/officeDocument/2006/relationships/slide" Target="slide40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87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88.png"/><Relationship Id="rId4" Type="http://schemas.openxmlformats.org/officeDocument/2006/relationships/slide" Target="slide4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87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88.png"/><Relationship Id="rId4" Type="http://schemas.openxmlformats.org/officeDocument/2006/relationships/slide" Target="slide4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87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88.png"/><Relationship Id="rId4" Type="http://schemas.openxmlformats.org/officeDocument/2006/relationships/slide" Target="slide4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87.png"/><Relationship Id="rId7" Type="http://schemas.openxmlformats.org/officeDocument/2006/relationships/image" Target="../media/image11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88.png"/><Relationship Id="rId4" Type="http://schemas.openxmlformats.org/officeDocument/2006/relationships/slide" Target="slide44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87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88.png"/><Relationship Id="rId4" Type="http://schemas.openxmlformats.org/officeDocument/2006/relationships/slide" Target="slide2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87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88.png"/><Relationship Id="rId4" Type="http://schemas.openxmlformats.org/officeDocument/2006/relationships/slide" Target="slide46.xml"/><Relationship Id="rId9" Type="http://schemas.openxmlformats.org/officeDocument/2006/relationships/image" Target="../media/image12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87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88.png"/><Relationship Id="rId4" Type="http://schemas.openxmlformats.org/officeDocument/2006/relationships/slide" Target="slide47.xml"/><Relationship Id="rId9" Type="http://schemas.openxmlformats.org/officeDocument/2006/relationships/image" Target="../media/image12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87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88.png"/><Relationship Id="rId4" Type="http://schemas.openxmlformats.org/officeDocument/2006/relationships/slide" Target="slide48.xml"/><Relationship Id="rId9" Type="http://schemas.openxmlformats.org/officeDocument/2006/relationships/image" Target="../media/image12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120000">
            <a:off x="1574328" y="1567538"/>
            <a:ext cx="9144000" cy="221345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 гостях </a:t>
            </a:r>
            <a:br>
              <a:rPr lang="ru-RU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 </a:t>
            </a:r>
            <a:br>
              <a:rPr lang="ru-RU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b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смешариков</a:t>
            </a:r>
            <a:endParaRPr lang="ru-RU" b="1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21118609">
            <a:off x="4627236" y="3826689"/>
            <a:ext cx="3793962" cy="1372153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Подготовила учитель начальных классов МБОУ средняя школа №2 </a:t>
            </a:r>
            <a:r>
              <a:rPr lang="ru-RU" sz="1600" dirty="0" err="1" smtClean="0"/>
              <a:t>г.Лысково</a:t>
            </a:r>
            <a:r>
              <a:rPr lang="ru-RU" sz="1600" dirty="0" smtClean="0"/>
              <a:t> Баринова Е.В.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67478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592132"/>
            <a:ext cx="5181600" cy="45848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Как на нашей </a:t>
            </a:r>
            <a:r>
              <a:rPr lang="ru-RU" dirty="0" smtClean="0"/>
              <a:t>грядке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Выросли </a:t>
            </a:r>
            <a:r>
              <a:rPr lang="ru-RU" dirty="0" smtClean="0"/>
              <a:t>загадки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Сочные да крупные</a:t>
            </a:r>
            <a:r>
              <a:rPr lang="ru-RU" dirty="0" smtClean="0"/>
              <a:t>,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Вот такие круглые</a:t>
            </a:r>
            <a:r>
              <a:rPr lang="ru-RU" dirty="0" smtClean="0"/>
              <a:t>.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Летом зеленеют</a:t>
            </a:r>
            <a:r>
              <a:rPr lang="ru-RU" dirty="0" smtClean="0"/>
              <a:t>,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К осени краснеют.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595" b="89695" l="1513" r="934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284" y="1406077"/>
            <a:ext cx="494092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0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ыноска-облако 3"/>
          <p:cNvSpPr/>
          <p:nvPr/>
        </p:nvSpPr>
        <p:spPr>
          <a:xfrm>
            <a:off x="5667372" y="785794"/>
            <a:ext cx="4857784" cy="1785950"/>
          </a:xfrm>
          <a:prstGeom prst="cloudCallout">
            <a:avLst>
              <a:gd name="adj1" fmla="val -87686"/>
              <a:gd name="adj2" fmla="val -19521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Если вы хотите хорошо расти, хорошо видеть и иметь крепкие зубы,                     вам нужен я!</a:t>
            </a:r>
          </a:p>
        </p:txBody>
      </p:sp>
      <p:pic>
        <p:nvPicPr>
          <p:cNvPr id="15365" name="Picture 4" descr="Картинка 107 из 1873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63" y="4286250"/>
            <a:ext cx="3810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810501" y="6572250"/>
            <a:ext cx="1857375" cy="2857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18790" name="Picture 6" descr="Картинка 121 из 157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38314" y="4286250"/>
            <a:ext cx="2714625" cy="2344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8" name="Picture 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857251"/>
            <a:ext cx="24003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099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/>
          <p:nvPr/>
        </p:nvSpPr>
        <p:spPr>
          <a:xfrm>
            <a:off x="2809875" y="4643438"/>
            <a:ext cx="846138" cy="1092200"/>
          </a:xfrm>
          <a:custGeom>
            <a:avLst/>
            <a:gdLst>
              <a:gd name="connsiteX0" fmla="*/ 287633 w 846926"/>
              <a:gd name="connsiteY0" fmla="*/ 1091954 h 1091954"/>
              <a:gd name="connsiteX1" fmla="*/ 234367 w 846926"/>
              <a:gd name="connsiteY1" fmla="*/ 1012055 h 1091954"/>
              <a:gd name="connsiteX2" fmla="*/ 216611 w 846926"/>
              <a:gd name="connsiteY2" fmla="*/ 985422 h 1091954"/>
              <a:gd name="connsiteX3" fmla="*/ 172223 w 846926"/>
              <a:gd name="connsiteY3" fmla="*/ 932156 h 1091954"/>
              <a:gd name="connsiteX4" fmla="*/ 154467 w 846926"/>
              <a:gd name="connsiteY4" fmla="*/ 887767 h 1091954"/>
              <a:gd name="connsiteX5" fmla="*/ 127834 w 846926"/>
              <a:gd name="connsiteY5" fmla="*/ 834501 h 1091954"/>
              <a:gd name="connsiteX6" fmla="*/ 110079 w 846926"/>
              <a:gd name="connsiteY6" fmla="*/ 807868 h 1091954"/>
              <a:gd name="connsiteX7" fmla="*/ 74568 w 846926"/>
              <a:gd name="connsiteY7" fmla="*/ 745725 h 1091954"/>
              <a:gd name="connsiteX8" fmla="*/ 56813 w 846926"/>
              <a:gd name="connsiteY8" fmla="*/ 674703 h 1091954"/>
              <a:gd name="connsiteX9" fmla="*/ 39058 w 846926"/>
              <a:gd name="connsiteY9" fmla="*/ 648070 h 1091954"/>
              <a:gd name="connsiteX10" fmla="*/ 21302 w 846926"/>
              <a:gd name="connsiteY10" fmla="*/ 585926 h 1091954"/>
              <a:gd name="connsiteX11" fmla="*/ 12425 w 846926"/>
              <a:gd name="connsiteY11" fmla="*/ 559293 h 1091954"/>
              <a:gd name="connsiteX12" fmla="*/ 30180 w 846926"/>
              <a:gd name="connsiteY12" fmla="*/ 186431 h 1091954"/>
              <a:gd name="connsiteX13" fmla="*/ 39058 w 846926"/>
              <a:gd name="connsiteY13" fmla="*/ 150921 h 1091954"/>
              <a:gd name="connsiteX14" fmla="*/ 65691 w 846926"/>
              <a:gd name="connsiteY14" fmla="*/ 124288 h 1091954"/>
              <a:gd name="connsiteX15" fmla="*/ 136712 w 846926"/>
              <a:gd name="connsiteY15" fmla="*/ 79899 h 1091954"/>
              <a:gd name="connsiteX16" fmla="*/ 172223 w 846926"/>
              <a:gd name="connsiteY16" fmla="*/ 71022 h 1091954"/>
              <a:gd name="connsiteX17" fmla="*/ 243244 w 846926"/>
              <a:gd name="connsiteY17" fmla="*/ 35511 h 1091954"/>
              <a:gd name="connsiteX18" fmla="*/ 269877 w 846926"/>
              <a:gd name="connsiteY18" fmla="*/ 17756 h 1091954"/>
              <a:gd name="connsiteX19" fmla="*/ 340899 w 846926"/>
              <a:gd name="connsiteY19" fmla="*/ 8878 h 1091954"/>
              <a:gd name="connsiteX20" fmla="*/ 385287 w 846926"/>
              <a:gd name="connsiteY20" fmla="*/ 0 h 1091954"/>
              <a:gd name="connsiteX21" fmla="*/ 624984 w 846926"/>
              <a:gd name="connsiteY21" fmla="*/ 8878 h 1091954"/>
              <a:gd name="connsiteX22" fmla="*/ 678250 w 846926"/>
              <a:gd name="connsiteY22" fmla="*/ 17756 h 1091954"/>
              <a:gd name="connsiteX23" fmla="*/ 722638 w 846926"/>
              <a:gd name="connsiteY23" fmla="*/ 53266 h 1091954"/>
              <a:gd name="connsiteX24" fmla="*/ 740394 w 846926"/>
              <a:gd name="connsiteY24" fmla="*/ 106532 h 1091954"/>
              <a:gd name="connsiteX25" fmla="*/ 802537 w 846926"/>
              <a:gd name="connsiteY25" fmla="*/ 177554 h 1091954"/>
              <a:gd name="connsiteX26" fmla="*/ 811415 w 846926"/>
              <a:gd name="connsiteY26" fmla="*/ 204187 h 1091954"/>
              <a:gd name="connsiteX27" fmla="*/ 829170 w 846926"/>
              <a:gd name="connsiteY27" fmla="*/ 275208 h 1091954"/>
              <a:gd name="connsiteX28" fmla="*/ 838048 w 846926"/>
              <a:gd name="connsiteY28" fmla="*/ 381740 h 1091954"/>
              <a:gd name="connsiteX29" fmla="*/ 846926 w 846926"/>
              <a:gd name="connsiteY29" fmla="*/ 443884 h 1091954"/>
              <a:gd name="connsiteX30" fmla="*/ 838048 w 846926"/>
              <a:gd name="connsiteY30" fmla="*/ 754602 h 1091954"/>
              <a:gd name="connsiteX31" fmla="*/ 829170 w 846926"/>
              <a:gd name="connsiteY31" fmla="*/ 781235 h 1091954"/>
              <a:gd name="connsiteX32" fmla="*/ 802537 w 846926"/>
              <a:gd name="connsiteY32" fmla="*/ 870012 h 1091954"/>
              <a:gd name="connsiteX33" fmla="*/ 775904 w 846926"/>
              <a:gd name="connsiteY33" fmla="*/ 905523 h 1091954"/>
              <a:gd name="connsiteX34" fmla="*/ 722638 w 846926"/>
              <a:gd name="connsiteY34" fmla="*/ 976544 h 1091954"/>
              <a:gd name="connsiteX35" fmla="*/ 687128 w 846926"/>
              <a:gd name="connsiteY35" fmla="*/ 994299 h 1091954"/>
              <a:gd name="connsiteX36" fmla="*/ 456308 w 846926"/>
              <a:gd name="connsiteY36" fmla="*/ 1020932 h 1091954"/>
              <a:gd name="connsiteX37" fmla="*/ 332021 w 846926"/>
              <a:gd name="connsiteY37" fmla="*/ 1020932 h 1091954"/>
              <a:gd name="connsiteX38" fmla="*/ 296510 w 846926"/>
              <a:gd name="connsiteY38" fmla="*/ 1012055 h 1091954"/>
              <a:gd name="connsiteX39" fmla="*/ 225489 w 846926"/>
              <a:gd name="connsiteY39" fmla="*/ 1012055 h 1091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46926" h="1091954">
                <a:moveTo>
                  <a:pt x="287633" y="1091954"/>
                </a:moveTo>
                <a:cubicBezTo>
                  <a:pt x="257582" y="1031853"/>
                  <a:pt x="283616" y="1077719"/>
                  <a:pt x="234367" y="1012055"/>
                </a:cubicBezTo>
                <a:cubicBezTo>
                  <a:pt x="227965" y="1003519"/>
                  <a:pt x="223276" y="993754"/>
                  <a:pt x="216611" y="985422"/>
                </a:cubicBezTo>
                <a:cubicBezTo>
                  <a:pt x="190765" y="953114"/>
                  <a:pt x="199687" y="981591"/>
                  <a:pt x="172223" y="932156"/>
                </a:cubicBezTo>
                <a:cubicBezTo>
                  <a:pt x="164484" y="918225"/>
                  <a:pt x="161061" y="902275"/>
                  <a:pt x="154467" y="887767"/>
                </a:cubicBezTo>
                <a:cubicBezTo>
                  <a:pt x="146253" y="869695"/>
                  <a:pt x="137474" y="851854"/>
                  <a:pt x="127834" y="834501"/>
                </a:cubicBezTo>
                <a:cubicBezTo>
                  <a:pt x="122652" y="825174"/>
                  <a:pt x="114851" y="817411"/>
                  <a:pt x="110079" y="807868"/>
                </a:cubicBezTo>
                <a:cubicBezTo>
                  <a:pt x="76189" y="740089"/>
                  <a:pt x="138964" y="831584"/>
                  <a:pt x="74568" y="745725"/>
                </a:cubicBezTo>
                <a:cubicBezTo>
                  <a:pt x="71191" y="728837"/>
                  <a:pt x="65914" y="692905"/>
                  <a:pt x="56813" y="674703"/>
                </a:cubicBezTo>
                <a:cubicBezTo>
                  <a:pt x="52041" y="665160"/>
                  <a:pt x="43830" y="657613"/>
                  <a:pt x="39058" y="648070"/>
                </a:cubicBezTo>
                <a:cubicBezTo>
                  <a:pt x="31962" y="633879"/>
                  <a:pt x="25095" y="599201"/>
                  <a:pt x="21302" y="585926"/>
                </a:cubicBezTo>
                <a:cubicBezTo>
                  <a:pt x="18731" y="576928"/>
                  <a:pt x="15384" y="568171"/>
                  <a:pt x="12425" y="559293"/>
                </a:cubicBezTo>
                <a:cubicBezTo>
                  <a:pt x="18343" y="435006"/>
                  <a:pt x="0" y="307144"/>
                  <a:pt x="30180" y="186431"/>
                </a:cubicBezTo>
                <a:cubicBezTo>
                  <a:pt x="33139" y="174594"/>
                  <a:pt x="33005" y="161514"/>
                  <a:pt x="39058" y="150921"/>
                </a:cubicBezTo>
                <a:cubicBezTo>
                  <a:pt x="45287" y="140020"/>
                  <a:pt x="56159" y="132459"/>
                  <a:pt x="65691" y="124288"/>
                </a:cubicBezTo>
                <a:cubicBezTo>
                  <a:pt x="87415" y="105667"/>
                  <a:pt x="109768" y="90003"/>
                  <a:pt x="136712" y="79899"/>
                </a:cubicBezTo>
                <a:cubicBezTo>
                  <a:pt x="148136" y="75615"/>
                  <a:pt x="160386" y="73981"/>
                  <a:pt x="172223" y="71022"/>
                </a:cubicBezTo>
                <a:cubicBezTo>
                  <a:pt x="230578" y="12664"/>
                  <a:pt x="120845" y="117109"/>
                  <a:pt x="243244" y="35511"/>
                </a:cubicBezTo>
                <a:cubicBezTo>
                  <a:pt x="252122" y="29593"/>
                  <a:pt x="259583" y="20563"/>
                  <a:pt x="269877" y="17756"/>
                </a:cubicBezTo>
                <a:cubicBezTo>
                  <a:pt x="292895" y="11479"/>
                  <a:pt x="317318" y="12506"/>
                  <a:pt x="340899" y="8878"/>
                </a:cubicBezTo>
                <a:cubicBezTo>
                  <a:pt x="355813" y="6584"/>
                  <a:pt x="370491" y="2959"/>
                  <a:pt x="385287" y="0"/>
                </a:cubicBezTo>
                <a:cubicBezTo>
                  <a:pt x="465186" y="2959"/>
                  <a:pt x="545177" y="4041"/>
                  <a:pt x="624984" y="8878"/>
                </a:cubicBezTo>
                <a:cubicBezTo>
                  <a:pt x="642951" y="9967"/>
                  <a:pt x="662150" y="9706"/>
                  <a:pt x="678250" y="17756"/>
                </a:cubicBezTo>
                <a:cubicBezTo>
                  <a:pt x="838846" y="98055"/>
                  <a:pt x="565155" y="776"/>
                  <a:pt x="722638" y="53266"/>
                </a:cubicBezTo>
                <a:cubicBezTo>
                  <a:pt x="728557" y="71021"/>
                  <a:pt x="727160" y="93298"/>
                  <a:pt x="740394" y="106532"/>
                </a:cubicBezTo>
                <a:cubicBezTo>
                  <a:pt x="763535" y="129674"/>
                  <a:pt x="787856" y="148191"/>
                  <a:pt x="802537" y="177554"/>
                </a:cubicBezTo>
                <a:cubicBezTo>
                  <a:pt x="806722" y="185924"/>
                  <a:pt x="808953" y="195159"/>
                  <a:pt x="811415" y="204187"/>
                </a:cubicBezTo>
                <a:cubicBezTo>
                  <a:pt x="817836" y="227729"/>
                  <a:pt x="829170" y="275208"/>
                  <a:pt x="829170" y="275208"/>
                </a:cubicBezTo>
                <a:cubicBezTo>
                  <a:pt x="832129" y="310719"/>
                  <a:pt x="834318" y="346302"/>
                  <a:pt x="838048" y="381740"/>
                </a:cubicBezTo>
                <a:cubicBezTo>
                  <a:pt x="840239" y="402550"/>
                  <a:pt x="846926" y="422959"/>
                  <a:pt x="846926" y="443884"/>
                </a:cubicBezTo>
                <a:cubicBezTo>
                  <a:pt x="846926" y="547499"/>
                  <a:pt x="843494" y="651130"/>
                  <a:pt x="838048" y="754602"/>
                </a:cubicBezTo>
                <a:cubicBezTo>
                  <a:pt x="837556" y="763947"/>
                  <a:pt x="831440" y="772156"/>
                  <a:pt x="829170" y="781235"/>
                </a:cubicBezTo>
                <a:cubicBezTo>
                  <a:pt x="818748" y="822925"/>
                  <a:pt x="824229" y="830967"/>
                  <a:pt x="802537" y="870012"/>
                </a:cubicBezTo>
                <a:cubicBezTo>
                  <a:pt x="795351" y="882946"/>
                  <a:pt x="784389" y="893401"/>
                  <a:pt x="775904" y="905523"/>
                </a:cubicBezTo>
                <a:cubicBezTo>
                  <a:pt x="768616" y="915935"/>
                  <a:pt x="742593" y="963241"/>
                  <a:pt x="722638" y="976544"/>
                </a:cubicBezTo>
                <a:cubicBezTo>
                  <a:pt x="711627" y="983885"/>
                  <a:pt x="699292" y="989086"/>
                  <a:pt x="687128" y="994299"/>
                </a:cubicBezTo>
                <a:cubicBezTo>
                  <a:pt x="621173" y="1022566"/>
                  <a:pt x="483713" y="1018549"/>
                  <a:pt x="456308" y="1020932"/>
                </a:cubicBezTo>
                <a:cubicBezTo>
                  <a:pt x="396462" y="1035894"/>
                  <a:pt x="421931" y="1033776"/>
                  <a:pt x="332021" y="1020932"/>
                </a:cubicBezTo>
                <a:cubicBezTo>
                  <a:pt x="319942" y="1019207"/>
                  <a:pt x="308669" y="1013068"/>
                  <a:pt x="296510" y="1012055"/>
                </a:cubicBezTo>
                <a:cubicBezTo>
                  <a:pt x="272918" y="1010089"/>
                  <a:pt x="249163" y="1012055"/>
                  <a:pt x="225489" y="1012055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Выноска-облако 3"/>
          <p:cNvSpPr/>
          <p:nvPr/>
        </p:nvSpPr>
        <p:spPr>
          <a:xfrm>
            <a:off x="1666844" y="714356"/>
            <a:ext cx="4857784" cy="2071702"/>
          </a:xfrm>
          <a:prstGeom prst="cloudCallout">
            <a:avLst>
              <a:gd name="adj1" fmla="val 90496"/>
              <a:gd name="adj2" fmla="val 5161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Если вы хотите быть сильными, иметь хороший аппетит и не хотите огорчаться по пустякам, вам нужен я!</a:t>
            </a:r>
          </a:p>
        </p:txBody>
      </p:sp>
      <p:pic>
        <p:nvPicPr>
          <p:cNvPr id="129026" name="Picture 2" descr="Картинка 32 из 1265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7664305">
            <a:off x="5839619" y="4664869"/>
            <a:ext cx="2006600" cy="2141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4" descr="Картинка 115 из 3022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10563" y="3786189"/>
            <a:ext cx="2214562" cy="2117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92" name="Picture 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563" y="642938"/>
            <a:ext cx="2114550" cy="324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01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/>
          <p:nvPr/>
        </p:nvSpPr>
        <p:spPr>
          <a:xfrm>
            <a:off x="5227638" y="3648076"/>
            <a:ext cx="895350" cy="1438275"/>
          </a:xfrm>
          <a:custGeom>
            <a:avLst/>
            <a:gdLst>
              <a:gd name="connsiteX0" fmla="*/ 308459 w 894385"/>
              <a:gd name="connsiteY0" fmla="*/ 727969 h 1438183"/>
              <a:gd name="connsiteX1" fmla="*/ 237437 w 894385"/>
              <a:gd name="connsiteY1" fmla="*/ 745725 h 1438183"/>
              <a:gd name="connsiteX2" fmla="*/ 184171 w 894385"/>
              <a:gd name="connsiteY2" fmla="*/ 790113 h 1438183"/>
              <a:gd name="connsiteX3" fmla="*/ 157538 w 894385"/>
              <a:gd name="connsiteY3" fmla="*/ 843379 h 1438183"/>
              <a:gd name="connsiteX4" fmla="*/ 130905 w 894385"/>
              <a:gd name="connsiteY4" fmla="*/ 870012 h 1438183"/>
              <a:gd name="connsiteX5" fmla="*/ 113150 w 894385"/>
              <a:gd name="connsiteY5" fmla="*/ 923278 h 1438183"/>
              <a:gd name="connsiteX6" fmla="*/ 95395 w 894385"/>
              <a:gd name="connsiteY6" fmla="*/ 949911 h 1438183"/>
              <a:gd name="connsiteX7" fmla="*/ 86517 w 894385"/>
              <a:gd name="connsiteY7" fmla="*/ 976544 h 1438183"/>
              <a:gd name="connsiteX8" fmla="*/ 51006 w 894385"/>
              <a:gd name="connsiteY8" fmla="*/ 1029810 h 1438183"/>
              <a:gd name="connsiteX9" fmla="*/ 15496 w 894385"/>
              <a:gd name="connsiteY9" fmla="*/ 1154097 h 1438183"/>
              <a:gd name="connsiteX10" fmla="*/ 6618 w 894385"/>
              <a:gd name="connsiteY10" fmla="*/ 1180730 h 1438183"/>
              <a:gd name="connsiteX11" fmla="*/ 15496 w 894385"/>
              <a:gd name="connsiteY11" fmla="*/ 1278385 h 1438183"/>
              <a:gd name="connsiteX12" fmla="*/ 68762 w 894385"/>
              <a:gd name="connsiteY12" fmla="*/ 1296140 h 1438183"/>
              <a:gd name="connsiteX13" fmla="*/ 157538 w 894385"/>
              <a:gd name="connsiteY13" fmla="*/ 1313895 h 1438183"/>
              <a:gd name="connsiteX14" fmla="*/ 184171 w 894385"/>
              <a:gd name="connsiteY14" fmla="*/ 1358284 h 1438183"/>
              <a:gd name="connsiteX15" fmla="*/ 219682 w 894385"/>
              <a:gd name="connsiteY15" fmla="*/ 1393795 h 1438183"/>
              <a:gd name="connsiteX16" fmla="*/ 228560 w 894385"/>
              <a:gd name="connsiteY16" fmla="*/ 1420428 h 1438183"/>
              <a:gd name="connsiteX17" fmla="*/ 281826 w 894385"/>
              <a:gd name="connsiteY17" fmla="*/ 1438183 h 1438183"/>
              <a:gd name="connsiteX18" fmla="*/ 690199 w 894385"/>
              <a:gd name="connsiteY18" fmla="*/ 1429305 h 1438183"/>
              <a:gd name="connsiteX19" fmla="*/ 716832 w 894385"/>
              <a:gd name="connsiteY19" fmla="*/ 1420428 h 1438183"/>
              <a:gd name="connsiteX20" fmla="*/ 743465 w 894385"/>
              <a:gd name="connsiteY20" fmla="*/ 1402672 h 1438183"/>
              <a:gd name="connsiteX21" fmla="*/ 761220 w 894385"/>
              <a:gd name="connsiteY21" fmla="*/ 1376039 h 1438183"/>
              <a:gd name="connsiteX22" fmla="*/ 814486 w 894385"/>
              <a:gd name="connsiteY22" fmla="*/ 1340528 h 1438183"/>
              <a:gd name="connsiteX23" fmla="*/ 832241 w 894385"/>
              <a:gd name="connsiteY23" fmla="*/ 1313895 h 1438183"/>
              <a:gd name="connsiteX24" fmla="*/ 858874 w 894385"/>
              <a:gd name="connsiteY24" fmla="*/ 1296140 h 1438183"/>
              <a:gd name="connsiteX25" fmla="*/ 894385 w 894385"/>
              <a:gd name="connsiteY25" fmla="*/ 1242874 h 1438183"/>
              <a:gd name="connsiteX26" fmla="*/ 885507 w 894385"/>
              <a:gd name="connsiteY26" fmla="*/ 1047565 h 1438183"/>
              <a:gd name="connsiteX27" fmla="*/ 867752 w 894385"/>
              <a:gd name="connsiteY27" fmla="*/ 1020932 h 1438183"/>
              <a:gd name="connsiteX28" fmla="*/ 849997 w 894385"/>
              <a:gd name="connsiteY28" fmla="*/ 985422 h 1438183"/>
              <a:gd name="connsiteX29" fmla="*/ 778975 w 894385"/>
              <a:gd name="connsiteY29" fmla="*/ 923278 h 1438183"/>
              <a:gd name="connsiteX30" fmla="*/ 734587 w 894385"/>
              <a:gd name="connsiteY30" fmla="*/ 870012 h 1438183"/>
              <a:gd name="connsiteX31" fmla="*/ 716832 w 894385"/>
              <a:gd name="connsiteY31" fmla="*/ 843379 h 1438183"/>
              <a:gd name="connsiteX32" fmla="*/ 681321 w 894385"/>
              <a:gd name="connsiteY32" fmla="*/ 807868 h 1438183"/>
              <a:gd name="connsiteX33" fmla="*/ 654688 w 894385"/>
              <a:gd name="connsiteY33" fmla="*/ 781235 h 1438183"/>
              <a:gd name="connsiteX34" fmla="*/ 636933 w 894385"/>
              <a:gd name="connsiteY34" fmla="*/ 754602 h 1438183"/>
              <a:gd name="connsiteX35" fmla="*/ 610300 w 894385"/>
              <a:gd name="connsiteY35" fmla="*/ 736847 h 1438183"/>
              <a:gd name="connsiteX36" fmla="*/ 592544 w 894385"/>
              <a:gd name="connsiteY36" fmla="*/ 719092 h 1438183"/>
              <a:gd name="connsiteX37" fmla="*/ 583667 w 894385"/>
              <a:gd name="connsiteY37" fmla="*/ 692459 h 1438183"/>
              <a:gd name="connsiteX38" fmla="*/ 565911 w 894385"/>
              <a:gd name="connsiteY38" fmla="*/ 674703 h 1438183"/>
              <a:gd name="connsiteX39" fmla="*/ 548156 w 894385"/>
              <a:gd name="connsiteY39" fmla="*/ 648070 h 1438183"/>
              <a:gd name="connsiteX40" fmla="*/ 539278 w 894385"/>
              <a:gd name="connsiteY40" fmla="*/ 506028 h 1438183"/>
              <a:gd name="connsiteX41" fmla="*/ 521523 w 894385"/>
              <a:gd name="connsiteY41" fmla="*/ 488272 h 1438183"/>
              <a:gd name="connsiteX42" fmla="*/ 512645 w 894385"/>
              <a:gd name="connsiteY42" fmla="*/ 443884 h 1438183"/>
              <a:gd name="connsiteX43" fmla="*/ 503768 w 894385"/>
              <a:gd name="connsiteY43" fmla="*/ 417251 h 1438183"/>
              <a:gd name="connsiteX44" fmla="*/ 494890 w 894385"/>
              <a:gd name="connsiteY44" fmla="*/ 106532 h 1438183"/>
              <a:gd name="connsiteX45" fmla="*/ 468257 w 894385"/>
              <a:gd name="connsiteY45" fmla="*/ 88777 h 1438183"/>
              <a:gd name="connsiteX46" fmla="*/ 450502 w 894385"/>
              <a:gd name="connsiteY46" fmla="*/ 62144 h 1438183"/>
              <a:gd name="connsiteX47" fmla="*/ 432746 w 894385"/>
              <a:gd name="connsiteY47" fmla="*/ 26633 h 1438183"/>
              <a:gd name="connsiteX48" fmla="*/ 406113 w 894385"/>
              <a:gd name="connsiteY48" fmla="*/ 17756 h 1438183"/>
              <a:gd name="connsiteX49" fmla="*/ 388358 w 894385"/>
              <a:gd name="connsiteY49" fmla="*/ 0 h 1438183"/>
              <a:gd name="connsiteX50" fmla="*/ 352847 w 894385"/>
              <a:gd name="connsiteY50" fmla="*/ 44389 h 1438183"/>
              <a:gd name="connsiteX51" fmla="*/ 361725 w 894385"/>
              <a:gd name="connsiteY51" fmla="*/ 266330 h 1438183"/>
              <a:gd name="connsiteX52" fmla="*/ 370602 w 894385"/>
              <a:gd name="connsiteY52" fmla="*/ 292963 h 1438183"/>
              <a:gd name="connsiteX53" fmla="*/ 388358 w 894385"/>
              <a:gd name="connsiteY53" fmla="*/ 310719 h 1438183"/>
              <a:gd name="connsiteX54" fmla="*/ 406113 w 894385"/>
              <a:gd name="connsiteY54" fmla="*/ 346229 h 1438183"/>
              <a:gd name="connsiteX55" fmla="*/ 370602 w 894385"/>
              <a:gd name="connsiteY55" fmla="*/ 683581 h 1438183"/>
              <a:gd name="connsiteX56" fmla="*/ 343969 w 894385"/>
              <a:gd name="connsiteY56" fmla="*/ 692459 h 1438183"/>
              <a:gd name="connsiteX57" fmla="*/ 299581 w 894385"/>
              <a:gd name="connsiteY57" fmla="*/ 701336 h 1438183"/>
              <a:gd name="connsiteX58" fmla="*/ 290703 w 894385"/>
              <a:gd name="connsiteY58" fmla="*/ 745725 h 1438183"/>
              <a:gd name="connsiteX59" fmla="*/ 281826 w 894385"/>
              <a:gd name="connsiteY59" fmla="*/ 781235 h 1438183"/>
              <a:gd name="connsiteX60" fmla="*/ 193049 w 894385"/>
              <a:gd name="connsiteY60" fmla="*/ 781235 h 143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894385" h="1438183">
                <a:moveTo>
                  <a:pt x="308459" y="727969"/>
                </a:moveTo>
                <a:cubicBezTo>
                  <a:pt x="291574" y="731346"/>
                  <a:pt x="255637" y="736625"/>
                  <a:pt x="237437" y="745725"/>
                </a:cubicBezTo>
                <a:cubicBezTo>
                  <a:pt x="217484" y="755701"/>
                  <a:pt x="198196" y="773283"/>
                  <a:pt x="184171" y="790113"/>
                </a:cubicBezTo>
                <a:cubicBezTo>
                  <a:pt x="114326" y="873927"/>
                  <a:pt x="210924" y="763301"/>
                  <a:pt x="157538" y="843379"/>
                </a:cubicBezTo>
                <a:cubicBezTo>
                  <a:pt x="150574" y="853825"/>
                  <a:pt x="139783" y="861134"/>
                  <a:pt x="130905" y="870012"/>
                </a:cubicBezTo>
                <a:cubicBezTo>
                  <a:pt x="124987" y="887767"/>
                  <a:pt x="123531" y="907705"/>
                  <a:pt x="113150" y="923278"/>
                </a:cubicBezTo>
                <a:cubicBezTo>
                  <a:pt x="107232" y="932156"/>
                  <a:pt x="100167" y="940368"/>
                  <a:pt x="95395" y="949911"/>
                </a:cubicBezTo>
                <a:cubicBezTo>
                  <a:pt x="91210" y="958281"/>
                  <a:pt x="91062" y="968364"/>
                  <a:pt x="86517" y="976544"/>
                </a:cubicBezTo>
                <a:cubicBezTo>
                  <a:pt x="76154" y="995198"/>
                  <a:pt x="51006" y="1029810"/>
                  <a:pt x="51006" y="1029810"/>
                </a:cubicBezTo>
                <a:cubicBezTo>
                  <a:pt x="28714" y="1118980"/>
                  <a:pt x="40966" y="1077687"/>
                  <a:pt x="15496" y="1154097"/>
                </a:cubicBezTo>
                <a:lnTo>
                  <a:pt x="6618" y="1180730"/>
                </a:lnTo>
                <a:cubicBezTo>
                  <a:pt x="9577" y="1213282"/>
                  <a:pt x="0" y="1249606"/>
                  <a:pt x="15496" y="1278385"/>
                </a:cubicBezTo>
                <a:cubicBezTo>
                  <a:pt x="24369" y="1294864"/>
                  <a:pt x="50410" y="1292470"/>
                  <a:pt x="68762" y="1296140"/>
                </a:cubicBezTo>
                <a:lnTo>
                  <a:pt x="157538" y="1313895"/>
                </a:lnTo>
                <a:cubicBezTo>
                  <a:pt x="223145" y="1379502"/>
                  <a:pt x="126548" y="1277611"/>
                  <a:pt x="184171" y="1358284"/>
                </a:cubicBezTo>
                <a:cubicBezTo>
                  <a:pt x="193901" y="1371906"/>
                  <a:pt x="219682" y="1393795"/>
                  <a:pt x="219682" y="1393795"/>
                </a:cubicBezTo>
                <a:cubicBezTo>
                  <a:pt x="222641" y="1402673"/>
                  <a:pt x="220945" y="1414989"/>
                  <a:pt x="228560" y="1420428"/>
                </a:cubicBezTo>
                <a:cubicBezTo>
                  <a:pt x="243790" y="1431306"/>
                  <a:pt x="281826" y="1438183"/>
                  <a:pt x="281826" y="1438183"/>
                </a:cubicBezTo>
                <a:lnTo>
                  <a:pt x="690199" y="1429305"/>
                </a:lnTo>
                <a:cubicBezTo>
                  <a:pt x="699549" y="1428923"/>
                  <a:pt x="708462" y="1424613"/>
                  <a:pt x="716832" y="1420428"/>
                </a:cubicBezTo>
                <a:cubicBezTo>
                  <a:pt x="726375" y="1415656"/>
                  <a:pt x="734587" y="1408591"/>
                  <a:pt x="743465" y="1402672"/>
                </a:cubicBezTo>
                <a:cubicBezTo>
                  <a:pt x="749383" y="1393794"/>
                  <a:pt x="753190" y="1383065"/>
                  <a:pt x="761220" y="1376039"/>
                </a:cubicBezTo>
                <a:cubicBezTo>
                  <a:pt x="777279" y="1361987"/>
                  <a:pt x="814486" y="1340528"/>
                  <a:pt x="814486" y="1340528"/>
                </a:cubicBezTo>
                <a:cubicBezTo>
                  <a:pt x="820404" y="1331650"/>
                  <a:pt x="824696" y="1321440"/>
                  <a:pt x="832241" y="1313895"/>
                </a:cubicBezTo>
                <a:cubicBezTo>
                  <a:pt x="839786" y="1306350"/>
                  <a:pt x="851848" y="1304170"/>
                  <a:pt x="858874" y="1296140"/>
                </a:cubicBezTo>
                <a:cubicBezTo>
                  <a:pt x="872926" y="1280081"/>
                  <a:pt x="894385" y="1242874"/>
                  <a:pt x="894385" y="1242874"/>
                </a:cubicBezTo>
                <a:cubicBezTo>
                  <a:pt x="891426" y="1177771"/>
                  <a:pt x="893272" y="1112271"/>
                  <a:pt x="885507" y="1047565"/>
                </a:cubicBezTo>
                <a:cubicBezTo>
                  <a:pt x="884236" y="1036971"/>
                  <a:pt x="873046" y="1030196"/>
                  <a:pt x="867752" y="1020932"/>
                </a:cubicBezTo>
                <a:cubicBezTo>
                  <a:pt x="861186" y="1009442"/>
                  <a:pt x="858122" y="995868"/>
                  <a:pt x="849997" y="985422"/>
                </a:cubicBezTo>
                <a:cubicBezTo>
                  <a:pt x="822032" y="949467"/>
                  <a:pt x="810798" y="944493"/>
                  <a:pt x="778975" y="923278"/>
                </a:cubicBezTo>
                <a:cubicBezTo>
                  <a:pt x="740885" y="847095"/>
                  <a:pt x="784779" y="920204"/>
                  <a:pt x="734587" y="870012"/>
                </a:cubicBezTo>
                <a:cubicBezTo>
                  <a:pt x="727042" y="862467"/>
                  <a:pt x="723776" y="851480"/>
                  <a:pt x="716832" y="843379"/>
                </a:cubicBezTo>
                <a:cubicBezTo>
                  <a:pt x="705938" y="830669"/>
                  <a:pt x="693158" y="819705"/>
                  <a:pt x="681321" y="807868"/>
                </a:cubicBezTo>
                <a:cubicBezTo>
                  <a:pt x="672443" y="798990"/>
                  <a:pt x="661652" y="791681"/>
                  <a:pt x="654688" y="781235"/>
                </a:cubicBezTo>
                <a:cubicBezTo>
                  <a:pt x="648770" y="772357"/>
                  <a:pt x="644478" y="762147"/>
                  <a:pt x="636933" y="754602"/>
                </a:cubicBezTo>
                <a:cubicBezTo>
                  <a:pt x="629388" y="747057"/>
                  <a:pt x="618632" y="743512"/>
                  <a:pt x="610300" y="736847"/>
                </a:cubicBezTo>
                <a:cubicBezTo>
                  <a:pt x="603764" y="731618"/>
                  <a:pt x="598463" y="725010"/>
                  <a:pt x="592544" y="719092"/>
                </a:cubicBezTo>
                <a:cubicBezTo>
                  <a:pt x="589585" y="710214"/>
                  <a:pt x="588482" y="700483"/>
                  <a:pt x="583667" y="692459"/>
                </a:cubicBezTo>
                <a:cubicBezTo>
                  <a:pt x="579361" y="685282"/>
                  <a:pt x="571140" y="681239"/>
                  <a:pt x="565911" y="674703"/>
                </a:cubicBezTo>
                <a:cubicBezTo>
                  <a:pt x="559246" y="666371"/>
                  <a:pt x="554074" y="656948"/>
                  <a:pt x="548156" y="648070"/>
                </a:cubicBezTo>
                <a:cubicBezTo>
                  <a:pt x="545197" y="600723"/>
                  <a:pt x="547077" y="552822"/>
                  <a:pt x="539278" y="506028"/>
                </a:cubicBezTo>
                <a:cubicBezTo>
                  <a:pt x="537902" y="497772"/>
                  <a:pt x="524820" y="495965"/>
                  <a:pt x="521523" y="488272"/>
                </a:cubicBezTo>
                <a:cubicBezTo>
                  <a:pt x="515579" y="474403"/>
                  <a:pt x="516305" y="458523"/>
                  <a:pt x="512645" y="443884"/>
                </a:cubicBezTo>
                <a:cubicBezTo>
                  <a:pt x="510375" y="434806"/>
                  <a:pt x="506727" y="426129"/>
                  <a:pt x="503768" y="417251"/>
                </a:cubicBezTo>
                <a:cubicBezTo>
                  <a:pt x="500809" y="313678"/>
                  <a:pt x="506027" y="209547"/>
                  <a:pt x="494890" y="106532"/>
                </a:cubicBezTo>
                <a:cubicBezTo>
                  <a:pt x="493743" y="95924"/>
                  <a:pt x="475802" y="96322"/>
                  <a:pt x="468257" y="88777"/>
                </a:cubicBezTo>
                <a:cubicBezTo>
                  <a:pt x="460712" y="81232"/>
                  <a:pt x="455796" y="71408"/>
                  <a:pt x="450502" y="62144"/>
                </a:cubicBezTo>
                <a:cubicBezTo>
                  <a:pt x="443936" y="50653"/>
                  <a:pt x="442104" y="35991"/>
                  <a:pt x="432746" y="26633"/>
                </a:cubicBezTo>
                <a:cubicBezTo>
                  <a:pt x="426129" y="20016"/>
                  <a:pt x="414991" y="20715"/>
                  <a:pt x="406113" y="17756"/>
                </a:cubicBezTo>
                <a:cubicBezTo>
                  <a:pt x="400195" y="11837"/>
                  <a:pt x="396728" y="0"/>
                  <a:pt x="388358" y="0"/>
                </a:cubicBezTo>
                <a:cubicBezTo>
                  <a:pt x="361588" y="0"/>
                  <a:pt x="358390" y="27759"/>
                  <a:pt x="352847" y="44389"/>
                </a:cubicBezTo>
                <a:cubicBezTo>
                  <a:pt x="355806" y="118369"/>
                  <a:pt x="356450" y="192479"/>
                  <a:pt x="361725" y="266330"/>
                </a:cubicBezTo>
                <a:cubicBezTo>
                  <a:pt x="362392" y="275664"/>
                  <a:pt x="365787" y="284939"/>
                  <a:pt x="370602" y="292963"/>
                </a:cubicBezTo>
                <a:cubicBezTo>
                  <a:pt x="374908" y="300140"/>
                  <a:pt x="383715" y="303755"/>
                  <a:pt x="388358" y="310719"/>
                </a:cubicBezTo>
                <a:cubicBezTo>
                  <a:pt x="395699" y="321730"/>
                  <a:pt x="400195" y="334392"/>
                  <a:pt x="406113" y="346229"/>
                </a:cubicBezTo>
                <a:cubicBezTo>
                  <a:pt x="402346" y="481843"/>
                  <a:pt x="485369" y="626198"/>
                  <a:pt x="370602" y="683581"/>
                </a:cubicBezTo>
                <a:cubicBezTo>
                  <a:pt x="362232" y="687766"/>
                  <a:pt x="353048" y="690189"/>
                  <a:pt x="343969" y="692459"/>
                </a:cubicBezTo>
                <a:cubicBezTo>
                  <a:pt x="329331" y="696119"/>
                  <a:pt x="314377" y="698377"/>
                  <a:pt x="299581" y="701336"/>
                </a:cubicBezTo>
                <a:cubicBezTo>
                  <a:pt x="296622" y="716132"/>
                  <a:pt x="293976" y="730995"/>
                  <a:pt x="290703" y="745725"/>
                </a:cubicBezTo>
                <a:cubicBezTo>
                  <a:pt x="288056" y="757635"/>
                  <a:pt x="293292" y="777065"/>
                  <a:pt x="281826" y="781235"/>
                </a:cubicBezTo>
                <a:cubicBezTo>
                  <a:pt x="254015" y="791348"/>
                  <a:pt x="222641" y="781235"/>
                  <a:pt x="193049" y="781235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Выноска-облако 3"/>
          <p:cNvSpPr/>
          <p:nvPr/>
        </p:nvSpPr>
        <p:spPr>
          <a:xfrm>
            <a:off x="5881686" y="785794"/>
            <a:ext cx="4643470" cy="2071702"/>
          </a:xfrm>
          <a:prstGeom prst="cloudCallout">
            <a:avLst>
              <a:gd name="adj1" fmla="val -89514"/>
              <a:gd name="adj2" fmla="val 14761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Если вы хотите реже простужаться, быть бодрыми, быстрее выздоравливать при болезни, вам нужен я!</a:t>
            </a:r>
          </a:p>
        </p:txBody>
      </p:sp>
      <p:pic>
        <p:nvPicPr>
          <p:cNvPr id="131078" name="Picture 6" descr="Картинка 78 из 15127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4000501"/>
            <a:ext cx="2786062" cy="2657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5" name="Picture 8" descr="Картинка 134 из 1239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8" y="3000375"/>
            <a:ext cx="2286000" cy="227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0" y="928688"/>
            <a:ext cx="4381500" cy="171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567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ыноска-облако 4"/>
          <p:cNvSpPr/>
          <p:nvPr/>
        </p:nvSpPr>
        <p:spPr>
          <a:xfrm>
            <a:off x="1842656" y="656388"/>
            <a:ext cx="7453744" cy="4184073"/>
          </a:xfrm>
          <a:prstGeom prst="cloud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1174" y="3934691"/>
            <a:ext cx="7527736" cy="2784764"/>
          </a:xfrm>
        </p:spPr>
        <p:txBody>
          <a:bodyPr>
            <a:normAutofit/>
          </a:bodyPr>
          <a:lstStyle/>
          <a:p>
            <a:r>
              <a:rPr lang="ru-RU" sz="4800" dirty="0" smtClean="0"/>
              <a:t>Какие ягоды и фрукты любит </a:t>
            </a:r>
            <a:r>
              <a:rPr lang="ru-RU" sz="4800" dirty="0" err="1" smtClean="0"/>
              <a:t>Бараш</a:t>
            </a:r>
            <a:r>
              <a:rPr lang="ru-RU" sz="4800" dirty="0" smtClean="0"/>
              <a:t>?</a:t>
            </a:r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2709018" cy="250998"/>
          </a:xfrm>
        </p:spPr>
        <p:txBody>
          <a:bodyPr>
            <a:normAutofit fontScale="55000" lnSpcReduction="20000"/>
          </a:bodyPr>
          <a:lstStyle/>
          <a:p>
            <a:endParaRPr lang="ru-RU" dirty="0"/>
          </a:p>
        </p:txBody>
      </p:sp>
      <p:pic>
        <p:nvPicPr>
          <p:cNvPr id="27650" name="Picture 2" descr="http://smeshariky.narod.ru/img/dom_baras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181" y="1059096"/>
            <a:ext cx="4471748" cy="33786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http://img0.liveinternet.ru/images/attach/c/4/82/417/82417614_b_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298" y="2549561"/>
            <a:ext cx="1356125" cy="1625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28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На </a:t>
            </a:r>
            <a:r>
              <a:rPr lang="ru-RU" dirty="0"/>
              <a:t>высокой ветке зреет</a:t>
            </a:r>
          </a:p>
          <a:p>
            <a:pPr marL="0" indent="0">
              <a:buNone/>
            </a:pPr>
            <a:r>
              <a:rPr lang="ru-RU" dirty="0" smtClean="0"/>
              <a:t>Словно </a:t>
            </a:r>
            <a:r>
              <a:rPr lang="ru-RU" dirty="0"/>
              <a:t>лампочка </a:t>
            </a:r>
            <a:r>
              <a:rPr lang="ru-RU" dirty="0" smtClean="0"/>
              <a:t>желтеет</a:t>
            </a:r>
          </a:p>
          <a:p>
            <a:pPr marL="0" indent="0">
              <a:buNone/>
            </a:pPr>
            <a:r>
              <a:rPr lang="ru-RU" dirty="0" smtClean="0"/>
              <a:t>И блестит, как после душа</a:t>
            </a:r>
          </a:p>
          <a:p>
            <a:pPr marL="0" indent="0">
              <a:buNone/>
            </a:pPr>
            <a:r>
              <a:rPr lang="ru-RU" dirty="0" smtClean="0"/>
              <a:t>Ну </a:t>
            </a:r>
            <a:r>
              <a:rPr lang="ru-RU" dirty="0"/>
              <a:t>конечно, это…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http://img1.liveinternet.ru/images/attach/b/4/104/56/104056323_edaklipart2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075" y="1397794"/>
            <a:ext cx="4254863" cy="520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62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Апельсина желтый брат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И </a:t>
            </a:r>
            <a:r>
              <a:rPr lang="ru-RU" dirty="0"/>
              <a:t>никто не виноват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Что </a:t>
            </a:r>
            <a:r>
              <a:rPr lang="ru-RU" dirty="0"/>
              <a:t>ужасно кислый он,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Это </a:t>
            </a:r>
            <a:r>
              <a:rPr lang="ru-RU" dirty="0"/>
              <a:t>маленький …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https://img-fotki.yandex.ru/get/15509/160997575.5d/0_124946_59efab7a_X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472" y="2101174"/>
            <a:ext cx="5431357" cy="454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56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ыноска-облако 2"/>
          <p:cNvSpPr/>
          <p:nvPr/>
        </p:nvSpPr>
        <p:spPr>
          <a:xfrm>
            <a:off x="5453058" y="785794"/>
            <a:ext cx="5072098" cy="1214446"/>
          </a:xfrm>
          <a:prstGeom prst="cloudCallout">
            <a:avLst>
              <a:gd name="adj1" fmla="val 19837"/>
              <a:gd name="adj2" fmla="val 27825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 сучках висят шары — Посинели от жары!</a:t>
            </a:r>
          </a:p>
        </p:txBody>
      </p:sp>
      <p:pic>
        <p:nvPicPr>
          <p:cNvPr id="47106" name="Picture 2" descr="Картинка 19 из 560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652" y="2420909"/>
            <a:ext cx="4214812" cy="4014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12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ыноска-облако 2"/>
          <p:cNvSpPr/>
          <p:nvPr/>
        </p:nvSpPr>
        <p:spPr>
          <a:xfrm>
            <a:off x="1666844" y="642918"/>
            <a:ext cx="7768986" cy="2450478"/>
          </a:xfrm>
          <a:prstGeom prst="cloudCallout">
            <a:avLst>
              <a:gd name="adj1" fmla="val -18423"/>
              <a:gd name="adj2" fmla="val 18925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Круглое, румяное, </a:t>
            </a:r>
          </a:p>
          <a:p>
            <a:pPr algn="ctr"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Я расту на ветке;</a:t>
            </a:r>
          </a:p>
          <a:p>
            <a:pPr algn="ctr"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Любят меня взрослые </a:t>
            </a:r>
          </a:p>
          <a:p>
            <a:pPr algn="ctr"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 маленькие детки.</a:t>
            </a:r>
          </a:p>
        </p:txBody>
      </p:sp>
      <p:pic>
        <p:nvPicPr>
          <p:cNvPr id="45058" name="Picture 2" descr="Картинка 14 из 41693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53001" y="2643189"/>
            <a:ext cx="5357813" cy="3608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8208523" cy="60764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829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Знают этот фрукт детишки,</a:t>
            </a:r>
          </a:p>
          <a:p>
            <a:pPr marL="0" indent="0">
              <a:buNone/>
            </a:pPr>
            <a:r>
              <a:rPr lang="ru-RU" dirty="0"/>
              <a:t>Любят есть его мартышки.</a:t>
            </a:r>
          </a:p>
          <a:p>
            <a:pPr marL="0" indent="0">
              <a:buNone/>
            </a:pPr>
            <a:r>
              <a:rPr lang="ru-RU" dirty="0"/>
              <a:t>Родом он из жарких стран</a:t>
            </a:r>
          </a:p>
          <a:p>
            <a:pPr marL="0" indent="0">
              <a:buNone/>
            </a:pPr>
            <a:r>
              <a:rPr lang="ru-RU" dirty="0"/>
              <a:t>В тропиках растет ...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http://www.clipartlord.com/wp-content/uploads/2013/03/banana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014" y="3529993"/>
            <a:ext cx="571500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54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ыноска-облако 4"/>
          <p:cNvSpPr/>
          <p:nvPr/>
        </p:nvSpPr>
        <p:spPr>
          <a:xfrm>
            <a:off x="1842656" y="656388"/>
            <a:ext cx="7453744" cy="4184073"/>
          </a:xfrm>
          <a:prstGeom prst="cloud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1174" y="3934691"/>
            <a:ext cx="7527736" cy="2784764"/>
          </a:xfrm>
        </p:spPr>
        <p:txBody>
          <a:bodyPr>
            <a:normAutofit/>
          </a:bodyPr>
          <a:lstStyle/>
          <a:p>
            <a:r>
              <a:rPr lang="ru-RU" sz="4800" dirty="0" smtClean="0"/>
              <a:t>Какие овощи и фрукты растут в огороде </a:t>
            </a:r>
            <a:r>
              <a:rPr lang="ru-RU" sz="4800" dirty="0" err="1" smtClean="0"/>
              <a:t>Копатыча</a:t>
            </a:r>
            <a:r>
              <a:rPr lang="ru-RU" sz="4800" dirty="0" smtClean="0"/>
              <a:t>?</a:t>
            </a:r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2709018" cy="250998"/>
          </a:xfrm>
        </p:spPr>
        <p:txBody>
          <a:bodyPr>
            <a:normAutofit fontScale="55000" lnSpcReduction="20000"/>
          </a:bodyPr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7383" y="1059423"/>
            <a:ext cx="4391890" cy="32927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332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ыноска-облако 2"/>
          <p:cNvSpPr/>
          <p:nvPr/>
        </p:nvSpPr>
        <p:spPr>
          <a:xfrm>
            <a:off x="5453058" y="785794"/>
            <a:ext cx="5072098" cy="1571636"/>
          </a:xfrm>
          <a:prstGeom prst="cloudCallout">
            <a:avLst>
              <a:gd name="adj1" fmla="val 16511"/>
              <a:gd name="adj2" fmla="val 21837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Есть в саду зеленом чудо:</a:t>
            </a:r>
            <a:b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Листья ярче изумруда,</a:t>
            </a:r>
            <a:b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Серебристые цветы</a:t>
            </a:r>
            <a:b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И, как солнышко, плоды.</a:t>
            </a:r>
          </a:p>
        </p:txBody>
      </p:sp>
      <p:pic>
        <p:nvPicPr>
          <p:cNvPr id="47108" name="Picture 4" descr="Картинка 27 из 15127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2428875"/>
            <a:ext cx="4852988" cy="4095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46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ыноска-облако 4"/>
          <p:cNvSpPr/>
          <p:nvPr/>
        </p:nvSpPr>
        <p:spPr>
          <a:xfrm>
            <a:off x="1842656" y="656388"/>
            <a:ext cx="7453744" cy="4184073"/>
          </a:xfrm>
          <a:prstGeom prst="cloud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1174" y="3934691"/>
            <a:ext cx="7527736" cy="2784764"/>
          </a:xfrm>
        </p:spPr>
        <p:txBody>
          <a:bodyPr>
            <a:normAutofit/>
          </a:bodyPr>
          <a:lstStyle/>
          <a:p>
            <a:r>
              <a:rPr lang="ru-RU" sz="4800" dirty="0" smtClean="0"/>
              <a:t>Какие соки и варенья любит Кар-</a:t>
            </a:r>
            <a:r>
              <a:rPr lang="ru-RU" sz="4800" dirty="0" err="1" smtClean="0"/>
              <a:t>Карыч</a:t>
            </a:r>
            <a:r>
              <a:rPr lang="ru-RU" sz="4800" dirty="0" smtClean="0"/>
              <a:t>?</a:t>
            </a:r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2709018" cy="250998"/>
          </a:xfrm>
        </p:spPr>
        <p:txBody>
          <a:bodyPr>
            <a:normAutofit fontScale="55000" lnSpcReduction="20000"/>
          </a:bodyPr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637" y="1008138"/>
            <a:ext cx="4606637" cy="34805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6" name="Picture 2" descr="http://s51.radikal.ru/i131/1407/b5/adf9399290b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528" y="2307514"/>
            <a:ext cx="1688632" cy="1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86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139849"/>
            <a:ext cx="8229600" cy="121746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Игра 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«Полезные соки и варенья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»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21" b="96279" l="10000" r="90000"/>
                    </a14:imgEffect>
                  </a14:imgLayer>
                </a14:imgProps>
              </a:ext>
            </a:extLst>
          </a:blip>
          <a:srcRect l="25635" r="26421"/>
          <a:stretch/>
        </p:blipFill>
        <p:spPr>
          <a:xfrm>
            <a:off x="3645775" y="3604274"/>
            <a:ext cx="1950163" cy="3180052"/>
          </a:xfrm>
          <a:prstGeom prst="rect">
            <a:avLst/>
          </a:prstGeom>
        </p:spPr>
      </p:pic>
      <p:pic>
        <p:nvPicPr>
          <p:cNvPr id="13314" name="Picture 2" descr="http://img0.liveinternet.ru/images/attach/c/6/89/313/89313978_4278666_0_a254d_2bea14b1_X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542" y="4583113"/>
            <a:ext cx="1933968" cy="221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moizhivot.ru/wp-content/uploads/2015/01/granat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3" b="99535" l="5222" r="933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36" y="272292"/>
            <a:ext cx="2181280" cy="148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315" y="2256272"/>
            <a:ext cx="1955046" cy="1634691"/>
          </a:xfrm>
          <a:prstGeom prst="rect">
            <a:avLst/>
          </a:prstGeom>
        </p:spPr>
      </p:pic>
      <p:pic>
        <p:nvPicPr>
          <p:cNvPr id="13318" name="Picture 6" descr="http://clipartmania.ru/uploads/gallery/comthumb/82/oranges-2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38" y="1847088"/>
            <a:ext cx="2867879" cy="199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://clipartmania.ru/uploads/gallery/comthumb/13/pineapple_35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914" y="4045205"/>
            <a:ext cx="1391750" cy="258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7322" y="1007733"/>
            <a:ext cx="2449728" cy="17311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03640" y="2080111"/>
            <a:ext cx="1624045" cy="1987012"/>
          </a:xfrm>
          <a:prstGeom prst="rect">
            <a:avLst/>
          </a:prstGeom>
        </p:spPr>
      </p:pic>
      <p:pic>
        <p:nvPicPr>
          <p:cNvPr id="13324" name="Picture 12" descr="http://nevredimka.ru/published/publicdata/LIRA069IWASYST/attachments/SC/products_pictures/BlackCurrant3k_enl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500" b="91667" l="1900" r="90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248" y="2923035"/>
            <a:ext cx="2219733" cy="184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http://malinasport.ru/uploads/posts/2012-12/1354695547_malina-07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7014" l="729" r="98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8" y="1326772"/>
            <a:ext cx="2063681" cy="1547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02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ыноска-облако 4"/>
          <p:cNvSpPr/>
          <p:nvPr/>
        </p:nvSpPr>
        <p:spPr>
          <a:xfrm>
            <a:off x="1842656" y="656388"/>
            <a:ext cx="7453744" cy="4184073"/>
          </a:xfrm>
          <a:prstGeom prst="cloud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1174" y="3934691"/>
            <a:ext cx="7527736" cy="2784764"/>
          </a:xfrm>
        </p:spPr>
        <p:txBody>
          <a:bodyPr>
            <a:normAutofit/>
          </a:bodyPr>
          <a:lstStyle/>
          <a:p>
            <a:r>
              <a:rPr lang="ru-RU" sz="4800" dirty="0" smtClean="0"/>
              <a:t>Чем занимается </a:t>
            </a:r>
            <a:r>
              <a:rPr lang="ru-RU" sz="4800" dirty="0" err="1" smtClean="0"/>
              <a:t>Лосяш</a:t>
            </a:r>
            <a:r>
              <a:rPr lang="ru-RU" sz="4800" dirty="0" smtClean="0"/>
              <a:t>?</a:t>
            </a:r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2709018" cy="250998"/>
          </a:xfrm>
        </p:spPr>
        <p:txBody>
          <a:bodyPr>
            <a:normAutofit fontScale="55000" lnSpcReduction="20000"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692" y="967274"/>
            <a:ext cx="4714808" cy="35622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148" y="2574473"/>
            <a:ext cx="1138804" cy="151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18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40626" y="2781300"/>
            <a:ext cx="3090863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908051"/>
            <a:ext cx="1589088" cy="205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65564" y="2722564"/>
            <a:ext cx="2414587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44650" y="5241926"/>
            <a:ext cx="247015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11900" y="1123950"/>
            <a:ext cx="1754188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87938" y="4797425"/>
            <a:ext cx="1479550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19514" y="809625"/>
            <a:ext cx="1652587" cy="165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604964" y="3473450"/>
            <a:ext cx="2592387" cy="185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17"/>
          <p:cNvSpPr/>
          <p:nvPr/>
        </p:nvSpPr>
        <p:spPr>
          <a:xfrm>
            <a:off x="970270" y="53976"/>
            <a:ext cx="10251461" cy="80708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anchorCtr="1" compatLnSpc="0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4800" b="1" kern="0" dirty="0" smtClean="0">
                <a:solidFill>
                  <a:srgbClr val="0070C0"/>
                </a:solidFill>
                <a:latin typeface="Trebuchet MS" pitchFamily="18"/>
                <a:ea typeface="Microsoft YaHei" pitchFamily="2"/>
                <a:cs typeface="Mangal" pitchFamily="2"/>
              </a:rPr>
              <a:t>Игра «Собери </a:t>
            </a:r>
            <a:r>
              <a:rPr lang="ru-RU" sz="4800" b="1" kern="0" dirty="0">
                <a:solidFill>
                  <a:srgbClr val="0070C0"/>
                </a:solidFill>
                <a:latin typeface="Trebuchet MS" pitchFamily="18"/>
                <a:ea typeface="Microsoft YaHei" pitchFamily="2"/>
                <a:cs typeface="Mangal" pitchFamily="2"/>
              </a:rPr>
              <a:t>в корзину </a:t>
            </a:r>
            <a:r>
              <a:rPr lang="ru-RU" sz="4800" b="1" kern="0" dirty="0" smtClean="0">
                <a:solidFill>
                  <a:srgbClr val="0070C0"/>
                </a:solidFill>
                <a:latin typeface="Trebuchet MS" pitchFamily="18"/>
                <a:ea typeface="Microsoft YaHei" pitchFamily="2"/>
                <a:cs typeface="Mangal" pitchFamily="2"/>
              </a:rPr>
              <a:t>фрукты»</a:t>
            </a:r>
            <a:endParaRPr lang="ru-RU" sz="4800" b="1" kern="0" dirty="0">
              <a:solidFill>
                <a:srgbClr val="0070C0"/>
              </a:solidFill>
              <a:latin typeface="Trebuchet MS" pitchFamily="18"/>
              <a:ea typeface="Microsoft YaHei" pitchFamily="2"/>
              <a:cs typeface="Mangal" pitchFamily="2"/>
            </a:endParaRPr>
          </a:p>
        </p:txBody>
      </p:sp>
      <p:pic>
        <p:nvPicPr>
          <p:cNvPr id="32770" name="Picture 2" descr="http://kira-scrap.ru/KATALOG/MULTY_NASCHI/2/0_8e9b1_9a407696_M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0"/>
          <a:stretch/>
        </p:blipFill>
        <p:spPr bwMode="auto">
          <a:xfrm>
            <a:off x="9259889" y="623454"/>
            <a:ext cx="2743200" cy="265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2472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15 0.00115 L 0.60769 0.317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85" y="1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0.15183 0.2800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1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7 L 0.25274 -0.142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0" y="-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53990" y="404814"/>
            <a:ext cx="9084026" cy="80708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anchorCtr="1" compatLnSpc="0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4800" b="1" kern="0" dirty="0" smtClean="0">
                <a:solidFill>
                  <a:srgbClr val="0070C0"/>
                </a:solidFill>
                <a:latin typeface="Trebuchet MS" pitchFamily="18"/>
                <a:ea typeface="Microsoft YaHei" pitchFamily="2"/>
                <a:cs typeface="Mangal" pitchFamily="2"/>
              </a:rPr>
              <a:t>Игра «Что </a:t>
            </a:r>
            <a:r>
              <a:rPr lang="ru-RU" sz="4800" b="1" kern="0" dirty="0">
                <a:solidFill>
                  <a:srgbClr val="0070C0"/>
                </a:solidFill>
                <a:latin typeface="Trebuchet MS" pitchFamily="18"/>
                <a:ea typeface="Microsoft YaHei" pitchFamily="2"/>
                <a:cs typeface="Mangal" pitchFamily="2"/>
              </a:rPr>
              <a:t>растет на грядке</a:t>
            </a:r>
            <a:r>
              <a:rPr lang="ru-RU" sz="4800" b="1" kern="0" dirty="0" smtClean="0">
                <a:solidFill>
                  <a:srgbClr val="0070C0"/>
                </a:solidFill>
                <a:latin typeface="Trebuchet MS" pitchFamily="18"/>
                <a:ea typeface="Microsoft YaHei" pitchFamily="2"/>
                <a:cs typeface="Mangal" pitchFamily="2"/>
              </a:rPr>
              <a:t>?»</a:t>
            </a:r>
            <a:endParaRPr lang="ru-RU" sz="4800" b="1" kern="0" dirty="0">
              <a:solidFill>
                <a:srgbClr val="0070C0"/>
              </a:solidFill>
              <a:latin typeface="Trebuchet MS" pitchFamily="18"/>
              <a:ea typeface="Microsoft YaHei" pitchFamily="2"/>
              <a:cs typeface="Mangal" pitchFamily="2"/>
            </a:endParaRPr>
          </a:p>
        </p:txBody>
      </p:sp>
      <p:pic>
        <p:nvPicPr>
          <p:cNvPr id="31746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9813" y="1557338"/>
            <a:ext cx="4686300" cy="342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53686" y="4452076"/>
            <a:ext cx="1587500" cy="151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78251" y="995363"/>
            <a:ext cx="1179513" cy="116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46351" y="3140076"/>
            <a:ext cx="1649413" cy="10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65650" y="2327275"/>
            <a:ext cx="1162050" cy="162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68863" y="5356225"/>
            <a:ext cx="1154112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99239" y="4878389"/>
            <a:ext cx="2452687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637213" y="3540126"/>
            <a:ext cx="192405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827213" y="1344613"/>
            <a:ext cx="1408112" cy="153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9399588" y="4824414"/>
            <a:ext cx="989012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2" descr="http://www.playing-field.ru/img/2015/051813/460778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083" y="4017963"/>
            <a:ext cx="2385603" cy="317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2232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0.23868 0.1708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27" y="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62549E-6 L 0.22986 0.0002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9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81481E-6 L 0.4517 -0.1525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78" y="-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06963E-6 L 0.16546 -0.103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4" y="-51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0.47604 -0.1738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02" y="-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222E-6 L 0.19662 -0.5949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31" y="-2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-0.00169 -0.3372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1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29689" y="2317751"/>
            <a:ext cx="1017587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17"/>
          <p:cNvSpPr/>
          <p:nvPr/>
        </p:nvSpPr>
        <p:spPr>
          <a:xfrm>
            <a:off x="1975706" y="53976"/>
            <a:ext cx="8240589" cy="80708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anchorCtr="1" compatLnSpc="0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4800" b="1" kern="0" dirty="0" smtClean="0">
                <a:solidFill>
                  <a:srgbClr val="0070C0"/>
                </a:solidFill>
                <a:latin typeface="Trebuchet MS" pitchFamily="18"/>
                <a:ea typeface="Microsoft YaHei" pitchFamily="2"/>
                <a:cs typeface="Mangal" pitchFamily="2"/>
              </a:rPr>
              <a:t>Игра «Четвертый </a:t>
            </a:r>
            <a:r>
              <a:rPr lang="ru-RU" sz="4800" b="1" kern="0" dirty="0">
                <a:solidFill>
                  <a:srgbClr val="0070C0"/>
                </a:solidFill>
                <a:latin typeface="Trebuchet MS" pitchFamily="18"/>
                <a:ea typeface="Microsoft YaHei" pitchFamily="2"/>
                <a:cs typeface="Mangal" pitchFamily="2"/>
              </a:rPr>
              <a:t>лишний»</a:t>
            </a:r>
          </a:p>
        </p:txBody>
      </p:sp>
      <p:pic>
        <p:nvPicPr>
          <p:cNvPr id="7172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11339" y="1079500"/>
            <a:ext cx="1800225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20075" y="666751"/>
            <a:ext cx="2522538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Рисунок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03951" y="746125"/>
            <a:ext cx="2016125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Рисунок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38588" y="792163"/>
            <a:ext cx="19050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Рисунок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11451" y="3643312"/>
            <a:ext cx="15843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27575" y="3721100"/>
            <a:ext cx="2232025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Рисунок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409656" y="3668713"/>
            <a:ext cx="1866900" cy="206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9" name="Рисунок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438482" y="3536950"/>
            <a:ext cx="2201863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76750" y="5529264"/>
            <a:ext cx="1017588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 descr="http://www.smeshariki.ru/images/backgrounds/bonusLosyash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3824"/>
            <a:ext cx="2228850" cy="292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2265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1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1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1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71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71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Рисунок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697" y="636372"/>
            <a:ext cx="6839147" cy="92042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503712" y="332656"/>
            <a:ext cx="6840760" cy="77809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4000" b="1" dirty="0" smtClean="0">
                <a:solidFill>
                  <a:srgbClr val="7A0000"/>
                </a:solidFill>
                <a:latin typeface="+mn-lt"/>
              </a:rPr>
              <a:t>КОНКУРСЫ от СМЕШАРИКОВ</a:t>
            </a:r>
            <a:endParaRPr lang="ru-RU" sz="4000" b="1" dirty="0">
              <a:solidFill>
                <a:srgbClr val="7A0000"/>
              </a:solidFill>
              <a:latin typeface="+mn-lt"/>
            </a:endParaRPr>
          </a:p>
        </p:txBody>
      </p:sp>
      <p:sp>
        <p:nvSpPr>
          <p:cNvPr id="3" name="Багетная рамка 2"/>
          <p:cNvSpPr/>
          <p:nvPr/>
        </p:nvSpPr>
        <p:spPr>
          <a:xfrm>
            <a:off x="3416238" y="2132856"/>
            <a:ext cx="3600400" cy="1368152"/>
          </a:xfrm>
          <a:prstGeom prst="beve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hlinkClick r:id="rId4" action="ppaction://hlinksldjump"/>
              </a:rPr>
              <a:t>Отличительная черта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8" name="Багетная рамка 7"/>
          <p:cNvSpPr/>
          <p:nvPr/>
        </p:nvSpPr>
        <p:spPr>
          <a:xfrm>
            <a:off x="7400876" y="4088110"/>
            <a:ext cx="2792585" cy="1402456"/>
          </a:xfrm>
          <a:prstGeom prst="beve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hlinkClick r:id="rId5" action="ppaction://hlinksldjump"/>
              </a:rPr>
              <a:t>Убери лишнее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11" name="Багетная рамка 10"/>
          <p:cNvSpPr/>
          <p:nvPr/>
        </p:nvSpPr>
        <p:spPr>
          <a:xfrm>
            <a:off x="7400876" y="2132856"/>
            <a:ext cx="2724881" cy="1368152"/>
          </a:xfrm>
          <a:prstGeom prst="beve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hlinkClick r:id="rId6" action="ppaction://hlinksldjump"/>
              </a:rPr>
              <a:t>Грибы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12" name="Багетная рамка 11"/>
          <p:cNvSpPr/>
          <p:nvPr/>
        </p:nvSpPr>
        <p:spPr>
          <a:xfrm>
            <a:off x="3414638" y="4077072"/>
            <a:ext cx="3600400" cy="1402456"/>
          </a:xfrm>
          <a:prstGeom prst="beve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hlinkClick r:id="rId7" action="ppaction://hlinksldjump"/>
              </a:rPr>
              <a:t>Назови одним словом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1026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8408" y="5949281"/>
            <a:ext cx="697234" cy="697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843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Рисунок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697" y="767465"/>
            <a:ext cx="6839147" cy="92042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503712" y="308240"/>
            <a:ext cx="6840760" cy="778098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b="1" dirty="0" smtClean="0">
                <a:solidFill>
                  <a:srgbClr val="7A0000"/>
                </a:solidFill>
                <a:latin typeface="+mn-lt"/>
              </a:rPr>
              <a:t>ОТЛИЧИТЕЛЬНАЯ ЧЕРТА</a:t>
            </a:r>
            <a:br>
              <a:rPr lang="ru-RU" b="1" dirty="0" smtClean="0">
                <a:solidFill>
                  <a:srgbClr val="7A0000"/>
                </a:solidFill>
                <a:latin typeface="+mn-lt"/>
              </a:rPr>
            </a:br>
            <a:r>
              <a:rPr lang="ru-RU" b="1" dirty="0" smtClean="0">
                <a:solidFill>
                  <a:srgbClr val="7A0000"/>
                </a:solidFill>
                <a:latin typeface="+mn-lt"/>
              </a:rPr>
              <a:t>У ПТИЦ</a:t>
            </a:r>
            <a:endParaRPr lang="ru-RU" b="1" dirty="0">
              <a:solidFill>
                <a:srgbClr val="7A0000"/>
              </a:solidFill>
              <a:latin typeface="+mn-lt"/>
            </a:endParaRPr>
          </a:p>
        </p:txBody>
      </p:sp>
      <p:pic>
        <p:nvPicPr>
          <p:cNvPr id="102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8408" y="5949281"/>
            <a:ext cx="697234" cy="697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5669" y="1700808"/>
            <a:ext cx="4267200" cy="3200400"/>
          </a:xfrm>
          <a:prstGeom prst="rect">
            <a:avLst/>
          </a:prstGeom>
          <a:solidFill>
            <a:srgbClr val="0070C0"/>
          </a:solidFill>
          <a:ln w="19050">
            <a:solidFill>
              <a:srgbClr val="1D591D"/>
            </a:solidFill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5901704" y="5364507"/>
            <a:ext cx="17551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ПЕРЬЯ</a:t>
            </a:r>
          </a:p>
        </p:txBody>
      </p:sp>
    </p:spTree>
    <p:extLst>
      <p:ext uri="{BB962C8B-B14F-4D97-AF65-F5344CB8AC3E}">
        <p14:creationId xmlns:p14="http://schemas.microsoft.com/office/powerpoint/2010/main" val="282649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Рисунок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0284" y="764704"/>
            <a:ext cx="6839147" cy="92042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503712" y="308240"/>
            <a:ext cx="6840760" cy="778098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b="1" dirty="0" smtClean="0">
                <a:solidFill>
                  <a:srgbClr val="7A0000"/>
                </a:solidFill>
                <a:latin typeface="+mn-lt"/>
              </a:rPr>
              <a:t>ОТЛИЧИТЕЛЬНАЯ ЧЕРТА</a:t>
            </a:r>
            <a:br>
              <a:rPr lang="ru-RU" b="1" dirty="0" smtClean="0">
                <a:solidFill>
                  <a:srgbClr val="7A0000"/>
                </a:solidFill>
                <a:latin typeface="+mn-lt"/>
              </a:rPr>
            </a:br>
            <a:r>
              <a:rPr lang="ru-RU" b="1" dirty="0" smtClean="0">
                <a:solidFill>
                  <a:srgbClr val="7A0000"/>
                </a:solidFill>
                <a:latin typeface="+mn-lt"/>
              </a:rPr>
              <a:t>У РЫБ</a:t>
            </a:r>
            <a:endParaRPr lang="ru-RU" b="1" dirty="0">
              <a:solidFill>
                <a:srgbClr val="7A0000"/>
              </a:solidFill>
              <a:latin typeface="+mn-lt"/>
            </a:endParaRPr>
          </a:p>
        </p:txBody>
      </p:sp>
      <p:pic>
        <p:nvPicPr>
          <p:cNvPr id="102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8408" y="5949281"/>
            <a:ext cx="697234" cy="697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6677" y="2014736"/>
            <a:ext cx="4667250" cy="2686050"/>
          </a:xfrm>
          <a:prstGeom prst="rect">
            <a:avLst/>
          </a:prstGeom>
          <a:solidFill>
            <a:srgbClr val="0070C0"/>
          </a:solidFill>
          <a:ln w="19050">
            <a:solidFill>
              <a:srgbClr val="1D591D"/>
            </a:solidFill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5901704" y="5364507"/>
            <a:ext cx="19224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ЧЕШУЯ</a:t>
            </a:r>
          </a:p>
        </p:txBody>
      </p:sp>
    </p:spTree>
    <p:extLst>
      <p:ext uri="{BB962C8B-B14F-4D97-AF65-F5344CB8AC3E}">
        <p14:creationId xmlns:p14="http://schemas.microsoft.com/office/powerpoint/2010/main" val="208276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ыноска-облако 2"/>
          <p:cNvSpPr/>
          <p:nvPr/>
        </p:nvSpPr>
        <p:spPr>
          <a:xfrm>
            <a:off x="5595934" y="785794"/>
            <a:ext cx="5757866" cy="2638342"/>
          </a:xfrm>
          <a:prstGeom prst="cloudCallout">
            <a:avLst>
              <a:gd name="adj1" fmla="val 14761"/>
              <a:gd name="adj2" fmla="val 16421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Что за скрип? Что за хруст? Это что еще за куст?                             Как же быть без хруста?                       Если я...</a:t>
            </a:r>
          </a:p>
        </p:txBody>
      </p:sp>
      <p:pic>
        <p:nvPicPr>
          <p:cNvPr id="3074" name="Picture 2" descr="Картинка 32 из 4788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09" y="2327132"/>
            <a:ext cx="4738688" cy="4738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20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Рисунок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697" y="764704"/>
            <a:ext cx="6839147" cy="92042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503712" y="308240"/>
            <a:ext cx="6840760" cy="778098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b="1" dirty="0" smtClean="0">
                <a:solidFill>
                  <a:srgbClr val="7A0000"/>
                </a:solidFill>
                <a:latin typeface="+mn-lt"/>
              </a:rPr>
              <a:t>ОТЛИЧИТЕЛЬНАЯ ЧЕРТА</a:t>
            </a:r>
            <a:br>
              <a:rPr lang="ru-RU" b="1" dirty="0" smtClean="0">
                <a:solidFill>
                  <a:srgbClr val="7A0000"/>
                </a:solidFill>
                <a:latin typeface="+mn-lt"/>
              </a:rPr>
            </a:br>
            <a:r>
              <a:rPr lang="ru-RU" b="1" dirty="0" smtClean="0">
                <a:solidFill>
                  <a:srgbClr val="7A0000"/>
                </a:solidFill>
                <a:latin typeface="+mn-lt"/>
              </a:rPr>
              <a:t>У ЗВЕРЕЙ</a:t>
            </a:r>
            <a:endParaRPr lang="ru-RU" b="1" dirty="0">
              <a:solidFill>
                <a:srgbClr val="7A0000"/>
              </a:solidFill>
              <a:latin typeface="+mn-lt"/>
            </a:endParaRPr>
          </a:p>
        </p:txBody>
      </p:sp>
      <p:pic>
        <p:nvPicPr>
          <p:cNvPr id="102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8408" y="5949281"/>
            <a:ext cx="697234" cy="697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4269" y="1911077"/>
            <a:ext cx="3810000" cy="3048000"/>
          </a:xfrm>
          <a:prstGeom prst="rect">
            <a:avLst/>
          </a:prstGeom>
          <a:noFill/>
          <a:ln w="19050">
            <a:solidFill>
              <a:srgbClr val="1D59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901704" y="5364507"/>
            <a:ext cx="20665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ШЕРСТЬ</a:t>
            </a:r>
          </a:p>
        </p:txBody>
      </p:sp>
    </p:spTree>
    <p:extLst>
      <p:ext uri="{BB962C8B-B14F-4D97-AF65-F5344CB8AC3E}">
        <p14:creationId xmlns:p14="http://schemas.microsoft.com/office/powerpoint/2010/main" val="148716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Рисунок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697" y="764704"/>
            <a:ext cx="6839147" cy="92042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503712" y="308240"/>
            <a:ext cx="6840760" cy="778098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b="1" dirty="0" smtClean="0">
                <a:solidFill>
                  <a:srgbClr val="7A0000"/>
                </a:solidFill>
                <a:latin typeface="+mn-lt"/>
              </a:rPr>
              <a:t>ОТЛИЧИТЕЛЬНАЯ ЧЕРТА</a:t>
            </a:r>
            <a:br>
              <a:rPr lang="ru-RU" b="1" dirty="0" smtClean="0">
                <a:solidFill>
                  <a:srgbClr val="7A0000"/>
                </a:solidFill>
                <a:latin typeface="+mn-lt"/>
              </a:rPr>
            </a:br>
            <a:r>
              <a:rPr lang="ru-RU" b="1" dirty="0" smtClean="0">
                <a:solidFill>
                  <a:srgbClr val="7A0000"/>
                </a:solidFill>
                <a:latin typeface="+mn-lt"/>
              </a:rPr>
              <a:t>У НАСЕКОМЫХ</a:t>
            </a:r>
            <a:endParaRPr lang="ru-RU" b="1" dirty="0">
              <a:solidFill>
                <a:srgbClr val="7A0000"/>
              </a:solidFill>
              <a:latin typeface="+mn-lt"/>
            </a:endParaRPr>
          </a:p>
        </p:txBody>
      </p:sp>
      <p:pic>
        <p:nvPicPr>
          <p:cNvPr id="102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8408" y="5949281"/>
            <a:ext cx="697234" cy="697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9856" y="1628800"/>
            <a:ext cx="4267200" cy="3200400"/>
          </a:xfrm>
          <a:prstGeom prst="rect">
            <a:avLst/>
          </a:prstGeom>
          <a:noFill/>
          <a:ln w="19050">
            <a:solidFill>
              <a:srgbClr val="1D59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504160" y="5229201"/>
            <a:ext cx="28585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ШЕСТЬ ЛАП</a:t>
            </a:r>
          </a:p>
        </p:txBody>
      </p:sp>
    </p:spTree>
    <p:extLst>
      <p:ext uri="{BB962C8B-B14F-4D97-AF65-F5344CB8AC3E}">
        <p14:creationId xmlns:p14="http://schemas.microsoft.com/office/powerpoint/2010/main" val="191025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Рисунок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7904" y="833916"/>
            <a:ext cx="6839147" cy="92042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503712" y="308240"/>
            <a:ext cx="6840760" cy="778098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b="1" dirty="0" smtClean="0">
                <a:solidFill>
                  <a:srgbClr val="7A0000"/>
                </a:solidFill>
                <a:latin typeface="+mn-lt"/>
              </a:rPr>
              <a:t>ОТЛИЧИТЕЛЬНАЯ ЧЕРТА</a:t>
            </a:r>
            <a:br>
              <a:rPr lang="ru-RU" b="1" dirty="0" smtClean="0">
                <a:solidFill>
                  <a:srgbClr val="7A0000"/>
                </a:solidFill>
                <a:latin typeface="+mn-lt"/>
              </a:rPr>
            </a:br>
            <a:r>
              <a:rPr lang="ru-RU" b="1" dirty="0" smtClean="0">
                <a:solidFill>
                  <a:srgbClr val="7A0000"/>
                </a:solidFill>
                <a:latin typeface="+mn-lt"/>
              </a:rPr>
              <a:t>У ПАУКООБРАЗНЫХ</a:t>
            </a:r>
            <a:endParaRPr lang="ru-RU" b="1" dirty="0">
              <a:solidFill>
                <a:srgbClr val="7A0000"/>
              </a:solidFill>
              <a:latin typeface="+mn-lt"/>
            </a:endParaRPr>
          </a:p>
        </p:txBody>
      </p:sp>
      <p:pic>
        <p:nvPicPr>
          <p:cNvPr id="102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8408" y="5949281"/>
            <a:ext cx="697234" cy="697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9856" y="1767260"/>
            <a:ext cx="4286250" cy="3286125"/>
          </a:xfrm>
          <a:prstGeom prst="rect">
            <a:avLst/>
          </a:prstGeom>
          <a:noFill/>
          <a:ln w="19050">
            <a:solidFill>
              <a:srgbClr val="1D59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504160" y="5229201"/>
            <a:ext cx="31121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ВОСЕМЬ ЛАП</a:t>
            </a:r>
          </a:p>
        </p:txBody>
      </p:sp>
    </p:spTree>
    <p:extLst>
      <p:ext uri="{BB962C8B-B14F-4D97-AF65-F5344CB8AC3E}">
        <p14:creationId xmlns:p14="http://schemas.microsoft.com/office/powerpoint/2010/main" val="397772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Рисунок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695" y="764704"/>
            <a:ext cx="6839147" cy="92042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503712" y="308240"/>
            <a:ext cx="6840760" cy="778098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b="1" dirty="0" smtClean="0">
                <a:solidFill>
                  <a:srgbClr val="7A0000"/>
                </a:solidFill>
                <a:latin typeface="+mn-lt"/>
              </a:rPr>
              <a:t>ОТЛИЧИТЕЛЬНАЯ ЧЕРТА</a:t>
            </a:r>
            <a:br>
              <a:rPr lang="ru-RU" b="1" dirty="0" smtClean="0">
                <a:solidFill>
                  <a:srgbClr val="7A0000"/>
                </a:solidFill>
                <a:latin typeface="+mn-lt"/>
              </a:rPr>
            </a:br>
            <a:r>
              <a:rPr lang="ru-RU" b="1" dirty="0" smtClean="0">
                <a:solidFill>
                  <a:srgbClr val="7A0000"/>
                </a:solidFill>
                <a:latin typeface="+mn-lt"/>
              </a:rPr>
              <a:t>У ЗЕМНОВОДНЫХ</a:t>
            </a:r>
            <a:endParaRPr lang="ru-RU" b="1" dirty="0">
              <a:solidFill>
                <a:srgbClr val="7A0000"/>
              </a:solidFill>
              <a:latin typeface="+mn-lt"/>
            </a:endParaRPr>
          </a:p>
        </p:txBody>
      </p:sp>
      <p:pic>
        <p:nvPicPr>
          <p:cNvPr id="102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8408" y="5949281"/>
            <a:ext cx="697234" cy="697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6144" y="1879279"/>
            <a:ext cx="4286250" cy="3000375"/>
          </a:xfrm>
          <a:prstGeom prst="rect">
            <a:avLst/>
          </a:prstGeom>
          <a:noFill/>
          <a:ln w="19050">
            <a:solidFill>
              <a:srgbClr val="1D59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636145" y="5229200"/>
            <a:ext cx="42862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МОЖЕТ ЖИТЬ И В ВОДЕ, И НА СУШЕ</a:t>
            </a:r>
          </a:p>
        </p:txBody>
      </p:sp>
    </p:spTree>
    <p:extLst>
      <p:ext uri="{BB962C8B-B14F-4D97-AF65-F5344CB8AC3E}">
        <p14:creationId xmlns:p14="http://schemas.microsoft.com/office/powerpoint/2010/main" val="54394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Рисунок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697" y="636372"/>
            <a:ext cx="6839147" cy="92042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503712" y="332656"/>
            <a:ext cx="6840760" cy="77809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4000" b="1" dirty="0">
                <a:solidFill>
                  <a:srgbClr val="7A0000"/>
                </a:solidFill>
                <a:latin typeface="+mn-lt"/>
              </a:rPr>
              <a:t>ГРИБЫ</a:t>
            </a:r>
          </a:p>
        </p:txBody>
      </p:sp>
      <p:pic>
        <p:nvPicPr>
          <p:cNvPr id="102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8408" y="5949281"/>
            <a:ext cx="697234" cy="697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19673" y="2420889"/>
            <a:ext cx="58326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solidFill>
                  <a:srgbClr val="003300"/>
                </a:solidFill>
              </a:rPr>
              <a:t>Точки белые на красном —</a:t>
            </a:r>
          </a:p>
          <a:p>
            <a:pPr algn="just"/>
            <a:r>
              <a:rPr lang="ru-RU" sz="3200" b="1" dirty="0">
                <a:solidFill>
                  <a:srgbClr val="003300"/>
                </a:solidFill>
              </a:rPr>
              <a:t>Ядовитый гриб, опасный.</a:t>
            </a:r>
          </a:p>
          <a:p>
            <a:pPr algn="just"/>
            <a:r>
              <a:rPr lang="ru-RU" sz="3200" b="1" dirty="0">
                <a:solidFill>
                  <a:srgbClr val="003300"/>
                </a:solidFill>
              </a:rPr>
              <a:t>Ни к чему тут разговор —</a:t>
            </a:r>
          </a:p>
          <a:p>
            <a:pPr algn="just"/>
            <a:r>
              <a:rPr lang="ru-RU" sz="3200" b="1" dirty="0">
                <a:solidFill>
                  <a:srgbClr val="003300"/>
                </a:solidFill>
              </a:rPr>
              <a:t>Не срывайте...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078849" y="5713124"/>
            <a:ext cx="21142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ru-RU" sz="3200" b="1" dirty="0">
                <a:solidFill>
                  <a:srgbClr val="C00000"/>
                </a:solidFill>
              </a:rPr>
              <a:t>МУХОМОР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7519" y="1618085"/>
            <a:ext cx="5143500" cy="3876675"/>
          </a:xfrm>
          <a:prstGeom prst="rect">
            <a:avLst/>
          </a:prstGeom>
          <a:noFill/>
          <a:ln w="19050">
            <a:solidFill>
              <a:srgbClr val="1D59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150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Рисунок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697" y="636372"/>
            <a:ext cx="6839147" cy="92042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503712" y="332656"/>
            <a:ext cx="6840760" cy="77809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4000" b="1" dirty="0">
                <a:solidFill>
                  <a:srgbClr val="7A0000"/>
                </a:solidFill>
                <a:latin typeface="+mn-lt"/>
              </a:rPr>
              <a:t>ГРИБЫ</a:t>
            </a:r>
          </a:p>
        </p:txBody>
      </p:sp>
      <p:pic>
        <p:nvPicPr>
          <p:cNvPr id="102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8408" y="5949281"/>
            <a:ext cx="697234" cy="697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84377" y="2420889"/>
            <a:ext cx="58326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solidFill>
                  <a:srgbClr val="003300"/>
                </a:solidFill>
              </a:rPr>
              <a:t>На грибы она сердита</a:t>
            </a:r>
          </a:p>
          <a:p>
            <a:pPr algn="just"/>
            <a:r>
              <a:rPr lang="ru-RU" sz="3200" b="1" dirty="0">
                <a:solidFill>
                  <a:srgbClr val="003300"/>
                </a:solidFill>
              </a:rPr>
              <a:t>И от злости ядовита.</a:t>
            </a:r>
          </a:p>
          <a:p>
            <a:pPr algn="just"/>
            <a:r>
              <a:rPr lang="ru-RU" sz="3200" b="1" dirty="0">
                <a:solidFill>
                  <a:srgbClr val="003300"/>
                </a:solidFill>
              </a:rPr>
              <a:t>Вот лесная хулиганка!</a:t>
            </a:r>
          </a:p>
          <a:p>
            <a:pPr algn="just"/>
            <a:r>
              <a:rPr lang="ru-RU" sz="3200" b="1" dirty="0">
                <a:solidFill>
                  <a:srgbClr val="003300"/>
                </a:solidFill>
              </a:rPr>
              <a:t>Это — бледная...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852572" y="5713124"/>
            <a:ext cx="18533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ru-RU" sz="3200" b="1" dirty="0">
                <a:solidFill>
                  <a:srgbClr val="C00000"/>
                </a:solidFill>
              </a:rPr>
              <a:t>ПОГАНКА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8018" y="1791990"/>
            <a:ext cx="4762500" cy="3571875"/>
          </a:xfrm>
          <a:prstGeom prst="rect">
            <a:avLst/>
          </a:prstGeom>
          <a:noFill/>
          <a:ln w="19050">
            <a:solidFill>
              <a:srgbClr val="1D59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832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Рисунок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697" y="636372"/>
            <a:ext cx="6839147" cy="92042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503712" y="332656"/>
            <a:ext cx="6840760" cy="77809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4000" b="1" dirty="0">
                <a:solidFill>
                  <a:srgbClr val="7A0000"/>
                </a:solidFill>
                <a:latin typeface="+mn-lt"/>
              </a:rPr>
              <a:t>ГРИБЫ</a:t>
            </a:r>
          </a:p>
        </p:txBody>
      </p:sp>
      <p:pic>
        <p:nvPicPr>
          <p:cNvPr id="102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8408" y="5949281"/>
            <a:ext cx="697234" cy="697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91744" y="2420889"/>
            <a:ext cx="667389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3300"/>
                </a:solidFill>
              </a:rPr>
              <a:t>На пеньке сидят братишки.</a:t>
            </a:r>
          </a:p>
          <a:p>
            <a:r>
              <a:rPr lang="ru-RU" sz="3200" b="1" dirty="0">
                <a:solidFill>
                  <a:srgbClr val="003300"/>
                </a:solidFill>
              </a:rPr>
              <a:t>Все в веснушках, как мальчишки.</a:t>
            </a:r>
          </a:p>
          <a:p>
            <a:r>
              <a:rPr lang="ru-RU" sz="3200" b="1" dirty="0">
                <a:solidFill>
                  <a:srgbClr val="003300"/>
                </a:solidFill>
              </a:rPr>
              <a:t>Эти дружные ребята</a:t>
            </a:r>
          </a:p>
          <a:p>
            <a:r>
              <a:rPr lang="ru-RU" sz="3200" b="1" dirty="0">
                <a:solidFill>
                  <a:srgbClr val="003300"/>
                </a:solidFill>
              </a:rPr>
              <a:t>Называются...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312758" y="5656894"/>
            <a:ext cx="13799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ru-RU" sz="3200" b="1" dirty="0">
                <a:solidFill>
                  <a:srgbClr val="C00000"/>
                </a:solidFill>
              </a:rPr>
              <a:t>ОПЯТА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3832" y="1755720"/>
            <a:ext cx="4572000" cy="3429000"/>
          </a:xfrm>
          <a:prstGeom prst="rect">
            <a:avLst/>
          </a:prstGeom>
          <a:noFill/>
          <a:ln w="19050">
            <a:solidFill>
              <a:srgbClr val="1D59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300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Рисунок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697" y="636372"/>
            <a:ext cx="6839147" cy="92042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503712" y="332656"/>
            <a:ext cx="6840760" cy="77809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4000" b="1" dirty="0">
                <a:solidFill>
                  <a:srgbClr val="7A0000"/>
                </a:solidFill>
                <a:latin typeface="+mn-lt"/>
              </a:rPr>
              <a:t>ГРИБЫ</a:t>
            </a:r>
          </a:p>
        </p:txBody>
      </p:sp>
      <p:pic>
        <p:nvPicPr>
          <p:cNvPr id="102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8408" y="5949281"/>
            <a:ext cx="697234" cy="697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19673" y="2420889"/>
            <a:ext cx="58326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solidFill>
                  <a:srgbClr val="003300"/>
                </a:solidFill>
              </a:rPr>
              <a:t>В шляпке беленькой на ножке</a:t>
            </a:r>
          </a:p>
          <a:p>
            <a:pPr algn="just"/>
            <a:r>
              <a:rPr lang="ru-RU" sz="3200" b="1" dirty="0">
                <a:solidFill>
                  <a:srgbClr val="003300"/>
                </a:solidFill>
              </a:rPr>
              <a:t>Рос грибочек у дорожки.</a:t>
            </a:r>
          </a:p>
          <a:p>
            <a:pPr algn="just"/>
            <a:r>
              <a:rPr lang="ru-RU" sz="3200" b="1" dirty="0">
                <a:solidFill>
                  <a:srgbClr val="003300"/>
                </a:solidFill>
              </a:rPr>
              <a:t>А теперь в корзинке пусть</a:t>
            </a:r>
          </a:p>
          <a:p>
            <a:pPr algn="just"/>
            <a:r>
              <a:rPr lang="ru-RU" sz="3200" b="1" dirty="0">
                <a:solidFill>
                  <a:srgbClr val="003300"/>
                </a:solidFill>
              </a:rPr>
              <a:t>Полежит съедобный...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027589" y="5517233"/>
            <a:ext cx="15033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ru-RU" sz="3200" b="1" dirty="0">
                <a:solidFill>
                  <a:srgbClr val="C00000"/>
                </a:solidFill>
              </a:rPr>
              <a:t>ГРУЗДЬ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3832" y="1772816"/>
            <a:ext cx="4762500" cy="3505200"/>
          </a:xfrm>
          <a:prstGeom prst="rect">
            <a:avLst/>
          </a:prstGeom>
          <a:noFill/>
          <a:ln w="19050">
            <a:solidFill>
              <a:srgbClr val="1D59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512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Рисунок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697" y="636372"/>
            <a:ext cx="6839147" cy="92042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503712" y="332656"/>
            <a:ext cx="6840760" cy="77809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4000" b="1" dirty="0">
                <a:solidFill>
                  <a:srgbClr val="7A0000"/>
                </a:solidFill>
                <a:latin typeface="+mn-lt"/>
              </a:rPr>
              <a:t>ГРИБЫ</a:t>
            </a:r>
          </a:p>
        </p:txBody>
      </p:sp>
      <p:pic>
        <p:nvPicPr>
          <p:cNvPr id="102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8408" y="5949281"/>
            <a:ext cx="697234" cy="697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19673" y="2420889"/>
            <a:ext cx="58326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solidFill>
                  <a:srgbClr val="003300"/>
                </a:solidFill>
              </a:rPr>
              <a:t>Он живёт под ёлками,</a:t>
            </a:r>
          </a:p>
          <a:p>
            <a:pPr algn="just"/>
            <a:r>
              <a:rPr lang="ru-RU" sz="3200" b="1" dirty="0">
                <a:solidFill>
                  <a:srgbClr val="003300"/>
                </a:solidFill>
              </a:rPr>
              <a:t>Скрытый их иголками.</a:t>
            </a:r>
          </a:p>
          <a:p>
            <a:pPr algn="just"/>
            <a:r>
              <a:rPr lang="ru-RU" sz="3200" b="1" dirty="0">
                <a:solidFill>
                  <a:srgbClr val="003300"/>
                </a:solidFill>
              </a:rPr>
              <a:t>Много у него братишек.</a:t>
            </a:r>
          </a:p>
          <a:p>
            <a:pPr algn="just"/>
            <a:r>
              <a:rPr lang="ru-RU" sz="3200" b="1" dirty="0">
                <a:solidFill>
                  <a:srgbClr val="003300"/>
                </a:solidFill>
              </a:rPr>
              <a:t>Рыжий гриб зовётся...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881032" y="5713123"/>
            <a:ext cx="15696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ru-RU" sz="3200" b="1" dirty="0">
                <a:solidFill>
                  <a:srgbClr val="C00000"/>
                </a:solidFill>
              </a:rPr>
              <a:t>РЫЖИК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8032" y="1737439"/>
            <a:ext cx="4562475" cy="3429000"/>
          </a:xfrm>
          <a:prstGeom prst="rect">
            <a:avLst/>
          </a:prstGeom>
          <a:noFill/>
          <a:ln w="19050">
            <a:solidFill>
              <a:srgbClr val="1D59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724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Рисунок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696" y="764704"/>
            <a:ext cx="6839147" cy="92042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503712" y="332656"/>
            <a:ext cx="6840760" cy="77809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b="1" dirty="0" smtClean="0">
                <a:solidFill>
                  <a:srgbClr val="7A0000"/>
                </a:solidFill>
                <a:latin typeface="+mn-lt"/>
              </a:rPr>
              <a:t>НАЗОВИ ОДНИМ СЛОВОМ</a:t>
            </a:r>
            <a:endParaRPr lang="ru-RU" b="1" dirty="0">
              <a:solidFill>
                <a:srgbClr val="7A0000"/>
              </a:solidFill>
              <a:latin typeface="+mn-lt"/>
            </a:endParaRPr>
          </a:p>
        </p:txBody>
      </p:sp>
      <p:pic>
        <p:nvPicPr>
          <p:cNvPr id="102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8408" y="5949281"/>
            <a:ext cx="697234" cy="697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481" y="1669633"/>
            <a:ext cx="2047732" cy="2205926"/>
          </a:xfrm>
          <a:prstGeom prst="rect">
            <a:avLst/>
          </a:prstGeom>
          <a:noFill/>
          <a:ln w="19050">
            <a:solidFill>
              <a:srgbClr val="1D59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4712" y="4133149"/>
            <a:ext cx="2928964" cy="2196723"/>
          </a:xfrm>
          <a:prstGeom prst="rect">
            <a:avLst/>
          </a:prstGeom>
          <a:noFill/>
          <a:ln w="19050">
            <a:solidFill>
              <a:srgbClr val="1D59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4374" y="1669633"/>
            <a:ext cx="2322027" cy="2205926"/>
          </a:xfrm>
          <a:prstGeom prst="rect">
            <a:avLst/>
          </a:prstGeom>
          <a:noFill/>
          <a:ln w="19050">
            <a:solidFill>
              <a:srgbClr val="1D59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944563" y="4797153"/>
            <a:ext cx="16796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ru-RU" sz="3200" b="1" dirty="0">
                <a:solidFill>
                  <a:srgbClr val="C00000"/>
                </a:solidFill>
              </a:rPr>
              <a:t>ФРУКТЫ</a:t>
            </a:r>
          </a:p>
        </p:txBody>
      </p:sp>
    </p:spTree>
    <p:extLst>
      <p:ext uri="{BB962C8B-B14F-4D97-AF65-F5344CB8AC3E}">
        <p14:creationId xmlns:p14="http://schemas.microsoft.com/office/powerpoint/2010/main" val="64450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66974" y="1690689"/>
            <a:ext cx="63900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И зелен, и густ на грядке вырос куст.</a:t>
            </a:r>
          </a:p>
          <a:p>
            <a:r>
              <a:rPr lang="ru-RU" sz="2800" dirty="0"/>
              <a:t>Покопай немножко: под кустом …</a:t>
            </a:r>
          </a:p>
        </p:txBody>
      </p:sp>
      <p:pic>
        <p:nvPicPr>
          <p:cNvPr id="28674" name="Picture 2" descr="http://www.7dach.ru/uploads/images/00/00/28/2014/07/29/e3f23e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00" b="95900" l="1774" r="711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5791" y="1828799"/>
            <a:ext cx="4447628" cy="493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17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Рисунок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696" y="764704"/>
            <a:ext cx="6839147" cy="92042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503712" y="332656"/>
            <a:ext cx="6840760" cy="77809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b="1" dirty="0" smtClean="0">
                <a:solidFill>
                  <a:srgbClr val="7A0000"/>
                </a:solidFill>
                <a:latin typeface="+mn-lt"/>
              </a:rPr>
              <a:t>НАЗОВИ ОДНИМ СЛОВОМ</a:t>
            </a:r>
            <a:endParaRPr lang="ru-RU" b="1" dirty="0">
              <a:solidFill>
                <a:srgbClr val="7A0000"/>
              </a:solidFill>
              <a:latin typeface="+mn-lt"/>
            </a:endParaRPr>
          </a:p>
        </p:txBody>
      </p:sp>
      <p:pic>
        <p:nvPicPr>
          <p:cNvPr id="102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8408" y="5949281"/>
            <a:ext cx="697234" cy="697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2718" y="1844824"/>
            <a:ext cx="2857500" cy="1924050"/>
          </a:xfrm>
          <a:prstGeom prst="rect">
            <a:avLst/>
          </a:prstGeom>
          <a:noFill/>
          <a:ln w="19050">
            <a:solidFill>
              <a:srgbClr val="1D59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4152" y="1863874"/>
            <a:ext cx="1905000" cy="1905000"/>
          </a:xfrm>
          <a:prstGeom prst="rect">
            <a:avLst/>
          </a:prstGeom>
          <a:noFill/>
          <a:ln w="19050">
            <a:solidFill>
              <a:srgbClr val="1D59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2718" y="3938724"/>
            <a:ext cx="2381250" cy="2381250"/>
          </a:xfrm>
          <a:prstGeom prst="rect">
            <a:avLst/>
          </a:prstGeom>
          <a:noFill/>
          <a:ln w="19050">
            <a:solidFill>
              <a:srgbClr val="1D59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465850" y="4836962"/>
            <a:ext cx="16177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ru-RU" sz="3200" b="1" dirty="0">
                <a:solidFill>
                  <a:srgbClr val="C00000"/>
                </a:solidFill>
              </a:rPr>
              <a:t>ОВОЩИ</a:t>
            </a:r>
          </a:p>
        </p:txBody>
      </p:sp>
    </p:spTree>
    <p:extLst>
      <p:ext uri="{BB962C8B-B14F-4D97-AF65-F5344CB8AC3E}">
        <p14:creationId xmlns:p14="http://schemas.microsoft.com/office/powerpoint/2010/main" val="374226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Рисунок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696" y="764704"/>
            <a:ext cx="6839147" cy="92042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503712" y="332656"/>
            <a:ext cx="6840760" cy="77809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b="1" dirty="0" smtClean="0">
                <a:solidFill>
                  <a:srgbClr val="7A0000"/>
                </a:solidFill>
                <a:latin typeface="+mn-lt"/>
              </a:rPr>
              <a:t>НАЗОВИ ОДНИМ СЛОВОМ</a:t>
            </a:r>
            <a:endParaRPr lang="ru-RU" b="1" dirty="0">
              <a:solidFill>
                <a:srgbClr val="7A0000"/>
              </a:solidFill>
              <a:latin typeface="+mn-lt"/>
            </a:endParaRPr>
          </a:p>
        </p:txBody>
      </p:sp>
      <p:pic>
        <p:nvPicPr>
          <p:cNvPr id="102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8408" y="5949281"/>
            <a:ext cx="697234" cy="697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7808" y="1822011"/>
            <a:ext cx="2160662" cy="2319908"/>
          </a:xfrm>
          <a:prstGeom prst="rect">
            <a:avLst/>
          </a:prstGeom>
          <a:noFill/>
          <a:ln w="19050">
            <a:solidFill>
              <a:srgbClr val="1D59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6316" y="1822011"/>
            <a:ext cx="2319908" cy="2319908"/>
          </a:xfrm>
          <a:prstGeom prst="rect">
            <a:avLst/>
          </a:prstGeom>
          <a:noFill/>
          <a:ln w="19050">
            <a:solidFill>
              <a:srgbClr val="1D59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1470" y="4410648"/>
            <a:ext cx="2667000" cy="2000250"/>
          </a:xfrm>
          <a:prstGeom prst="rect">
            <a:avLst/>
          </a:prstGeom>
          <a:noFill/>
          <a:ln w="19050">
            <a:solidFill>
              <a:srgbClr val="1D59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390510" y="4836962"/>
            <a:ext cx="17684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ru-RU" sz="3200" b="1" dirty="0">
                <a:solidFill>
                  <a:srgbClr val="C00000"/>
                </a:solidFill>
              </a:rPr>
              <a:t>ДЕРЕВЬЯ</a:t>
            </a:r>
          </a:p>
        </p:txBody>
      </p:sp>
    </p:spTree>
    <p:extLst>
      <p:ext uri="{BB962C8B-B14F-4D97-AF65-F5344CB8AC3E}">
        <p14:creationId xmlns:p14="http://schemas.microsoft.com/office/powerpoint/2010/main" val="327399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Рисунок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696" y="764704"/>
            <a:ext cx="6839147" cy="92042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503712" y="332656"/>
            <a:ext cx="6840760" cy="77809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b="1" dirty="0" smtClean="0">
                <a:solidFill>
                  <a:srgbClr val="7A0000"/>
                </a:solidFill>
                <a:latin typeface="+mn-lt"/>
              </a:rPr>
              <a:t>НАЗОВИ ОДНИМ СЛОВОМ</a:t>
            </a:r>
            <a:endParaRPr lang="ru-RU" b="1" dirty="0">
              <a:solidFill>
                <a:srgbClr val="7A0000"/>
              </a:solidFill>
              <a:latin typeface="+mn-lt"/>
            </a:endParaRPr>
          </a:p>
        </p:txBody>
      </p:sp>
      <p:pic>
        <p:nvPicPr>
          <p:cNvPr id="102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8408" y="5949281"/>
            <a:ext cx="697234" cy="697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5760" y="4365104"/>
            <a:ext cx="2584136" cy="1800200"/>
          </a:xfrm>
          <a:prstGeom prst="rect">
            <a:avLst/>
          </a:prstGeom>
          <a:noFill/>
          <a:ln w="19050">
            <a:solidFill>
              <a:srgbClr val="1D59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0247" y="1944858"/>
            <a:ext cx="2571750" cy="1935646"/>
          </a:xfrm>
          <a:prstGeom prst="rect">
            <a:avLst/>
          </a:prstGeom>
          <a:noFill/>
          <a:ln w="19050">
            <a:solidFill>
              <a:srgbClr val="1D59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5760" y="1944857"/>
            <a:ext cx="2584137" cy="1935646"/>
          </a:xfrm>
          <a:prstGeom prst="rect">
            <a:avLst/>
          </a:prstGeom>
          <a:noFill/>
          <a:ln w="19050">
            <a:solidFill>
              <a:srgbClr val="1D59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798941" y="4673705"/>
            <a:ext cx="14143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ru-RU" sz="3200" b="1" dirty="0">
                <a:solidFill>
                  <a:srgbClr val="C00000"/>
                </a:solidFill>
              </a:rPr>
              <a:t>ЦВЕТЫ</a:t>
            </a:r>
          </a:p>
        </p:txBody>
      </p:sp>
    </p:spTree>
    <p:extLst>
      <p:ext uri="{BB962C8B-B14F-4D97-AF65-F5344CB8AC3E}">
        <p14:creationId xmlns:p14="http://schemas.microsoft.com/office/powerpoint/2010/main" val="221829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Рисунок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696" y="764704"/>
            <a:ext cx="6839147" cy="92042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503712" y="332656"/>
            <a:ext cx="6840760" cy="77809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b="1" dirty="0" smtClean="0">
                <a:solidFill>
                  <a:srgbClr val="7A0000"/>
                </a:solidFill>
                <a:latin typeface="+mn-lt"/>
              </a:rPr>
              <a:t>НАЗОВИ ОДНИМ СЛОВОМ</a:t>
            </a:r>
            <a:endParaRPr lang="ru-RU" b="1" dirty="0">
              <a:solidFill>
                <a:srgbClr val="7A0000"/>
              </a:solidFill>
              <a:latin typeface="+mn-lt"/>
            </a:endParaRPr>
          </a:p>
        </p:txBody>
      </p:sp>
      <p:pic>
        <p:nvPicPr>
          <p:cNvPr id="102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8408" y="5949281"/>
            <a:ext cx="697234" cy="697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7077" y="1754908"/>
            <a:ext cx="2857500" cy="2143125"/>
          </a:xfrm>
          <a:prstGeom prst="rect">
            <a:avLst/>
          </a:prstGeom>
          <a:noFill/>
          <a:ln w="19050">
            <a:solidFill>
              <a:srgbClr val="1D59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6731" y="4178650"/>
            <a:ext cx="2857500" cy="2148818"/>
          </a:xfrm>
          <a:prstGeom prst="rect">
            <a:avLst/>
          </a:prstGeom>
          <a:noFill/>
          <a:ln w="19050">
            <a:solidFill>
              <a:srgbClr val="1D59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9630" y="1754907"/>
            <a:ext cx="2857500" cy="2143126"/>
          </a:xfrm>
          <a:prstGeom prst="rect">
            <a:avLst/>
          </a:prstGeom>
          <a:noFill/>
          <a:ln w="19050">
            <a:solidFill>
              <a:srgbClr val="1D59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780456" y="4797153"/>
            <a:ext cx="14558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ru-RU" sz="3200" b="1" dirty="0" smtClean="0">
                <a:solidFill>
                  <a:srgbClr val="C00000"/>
                </a:solidFill>
              </a:rPr>
              <a:t>ЯГОДЫ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Рисунок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696" y="764704"/>
            <a:ext cx="6839147" cy="92042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503712" y="332656"/>
            <a:ext cx="6840760" cy="77809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b="1" dirty="0" smtClean="0">
                <a:solidFill>
                  <a:srgbClr val="7A0000"/>
                </a:solidFill>
                <a:latin typeface="+mn-lt"/>
              </a:rPr>
              <a:t>НАЗОВИ ОДНИМ СЛОВОМ</a:t>
            </a:r>
            <a:endParaRPr lang="ru-RU" b="1" dirty="0">
              <a:solidFill>
                <a:srgbClr val="7A0000"/>
              </a:solidFill>
              <a:latin typeface="+mn-lt"/>
            </a:endParaRPr>
          </a:p>
        </p:txBody>
      </p:sp>
      <p:pic>
        <p:nvPicPr>
          <p:cNvPr id="102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8408" y="5949281"/>
            <a:ext cx="697234" cy="697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0136" y="1659972"/>
            <a:ext cx="2324100" cy="2857500"/>
          </a:xfrm>
          <a:prstGeom prst="rect">
            <a:avLst/>
          </a:prstGeom>
          <a:noFill/>
          <a:ln w="19050">
            <a:solidFill>
              <a:srgbClr val="1D59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3793" y="4061516"/>
            <a:ext cx="2238375" cy="2391821"/>
          </a:xfrm>
          <a:prstGeom prst="rect">
            <a:avLst/>
          </a:prstGeom>
          <a:noFill/>
          <a:ln w="19050">
            <a:solidFill>
              <a:srgbClr val="1D59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3793" y="1685125"/>
            <a:ext cx="2238375" cy="2238375"/>
          </a:xfrm>
          <a:prstGeom prst="rect">
            <a:avLst/>
          </a:prstGeom>
          <a:noFill/>
          <a:ln w="19050">
            <a:solidFill>
              <a:srgbClr val="1D59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713131" y="5089540"/>
            <a:ext cx="15905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ru-RU" sz="3200" b="1" dirty="0">
                <a:solidFill>
                  <a:srgbClr val="C00000"/>
                </a:solidFill>
              </a:rPr>
              <a:t>ЛИСТЬЯ</a:t>
            </a:r>
          </a:p>
        </p:txBody>
      </p:sp>
    </p:spTree>
    <p:extLst>
      <p:ext uri="{BB962C8B-B14F-4D97-AF65-F5344CB8AC3E}">
        <p14:creationId xmlns:p14="http://schemas.microsoft.com/office/powerpoint/2010/main" val="381839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Рисунок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697" y="636372"/>
            <a:ext cx="6839147" cy="92042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503712" y="332656"/>
            <a:ext cx="6840760" cy="77809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4000" b="1" dirty="0">
                <a:solidFill>
                  <a:srgbClr val="7A0000"/>
                </a:solidFill>
                <a:latin typeface="+mn-lt"/>
              </a:rPr>
              <a:t>УБЕРИ ЛИШНЕЕ</a:t>
            </a:r>
          </a:p>
        </p:txBody>
      </p:sp>
      <p:pic>
        <p:nvPicPr>
          <p:cNvPr id="102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8408" y="5949281"/>
            <a:ext cx="697234" cy="697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5101" y="1648991"/>
            <a:ext cx="2286000" cy="1771650"/>
          </a:xfrm>
          <a:prstGeom prst="rect">
            <a:avLst/>
          </a:prstGeom>
          <a:noFill/>
          <a:ln w="19050">
            <a:solidFill>
              <a:srgbClr val="1D59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6638" y="1648991"/>
            <a:ext cx="2686050" cy="1771650"/>
          </a:xfrm>
          <a:prstGeom prst="rect">
            <a:avLst/>
          </a:prstGeom>
          <a:noFill/>
          <a:ln w="19050">
            <a:solidFill>
              <a:srgbClr val="1D59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0106" y="4082217"/>
            <a:ext cx="2692583" cy="1795055"/>
          </a:xfrm>
          <a:prstGeom prst="rect">
            <a:avLst/>
          </a:prstGeom>
          <a:noFill/>
          <a:ln w="19050">
            <a:solidFill>
              <a:srgbClr val="1D59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8859" y="3789040"/>
            <a:ext cx="2304256" cy="2304256"/>
          </a:xfrm>
          <a:prstGeom prst="rect">
            <a:avLst/>
          </a:prstGeom>
          <a:noFill/>
          <a:ln w="19050">
            <a:solidFill>
              <a:srgbClr val="1D59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033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3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3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3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3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7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Рисунок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697" y="636372"/>
            <a:ext cx="6839147" cy="92042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503712" y="332656"/>
            <a:ext cx="6840760" cy="77809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4000" b="1" dirty="0">
                <a:solidFill>
                  <a:srgbClr val="7A0000"/>
                </a:solidFill>
                <a:latin typeface="+mn-lt"/>
              </a:rPr>
              <a:t>УБЕРИ ЛИШНЕЕ</a:t>
            </a:r>
          </a:p>
        </p:txBody>
      </p:sp>
      <p:pic>
        <p:nvPicPr>
          <p:cNvPr id="102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8408" y="5949281"/>
            <a:ext cx="697234" cy="697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3752" y="1556792"/>
            <a:ext cx="2232248" cy="2357254"/>
          </a:xfrm>
          <a:prstGeom prst="rect">
            <a:avLst/>
          </a:prstGeom>
          <a:noFill/>
          <a:ln w="19050">
            <a:solidFill>
              <a:srgbClr val="1D59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064" y="1556793"/>
            <a:ext cx="2857500" cy="1533525"/>
          </a:xfrm>
          <a:prstGeom prst="rect">
            <a:avLst/>
          </a:prstGeom>
          <a:noFill/>
          <a:ln w="19050">
            <a:solidFill>
              <a:srgbClr val="1D59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8128" y="3429580"/>
            <a:ext cx="2043662" cy="2724882"/>
          </a:xfrm>
          <a:prstGeom prst="rect">
            <a:avLst/>
          </a:prstGeom>
          <a:noFill/>
          <a:ln w="19050">
            <a:solidFill>
              <a:srgbClr val="1D59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9736" y="4360504"/>
            <a:ext cx="2664296" cy="1793959"/>
          </a:xfrm>
          <a:prstGeom prst="rect">
            <a:avLst/>
          </a:prstGeom>
          <a:noFill/>
          <a:ln w="19050">
            <a:solidFill>
              <a:srgbClr val="1D59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152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3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3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3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3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Рисунок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697" y="636372"/>
            <a:ext cx="6839147" cy="92042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503712" y="332656"/>
            <a:ext cx="6840760" cy="77809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4000" b="1" dirty="0">
                <a:solidFill>
                  <a:srgbClr val="7A0000"/>
                </a:solidFill>
                <a:latin typeface="+mn-lt"/>
              </a:rPr>
              <a:t>УБЕРИ ЛИШНЕЕ</a:t>
            </a:r>
          </a:p>
        </p:txBody>
      </p:sp>
      <p:pic>
        <p:nvPicPr>
          <p:cNvPr id="102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8408" y="5949281"/>
            <a:ext cx="697234" cy="697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3752" y="1700808"/>
            <a:ext cx="2520280" cy="1890210"/>
          </a:xfrm>
          <a:prstGeom prst="rect">
            <a:avLst/>
          </a:prstGeom>
          <a:noFill/>
          <a:ln w="19050">
            <a:solidFill>
              <a:srgbClr val="1D59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0332" y="1700808"/>
            <a:ext cx="3150351" cy="1890210"/>
          </a:xfrm>
          <a:prstGeom prst="rect">
            <a:avLst/>
          </a:prstGeom>
          <a:noFill/>
          <a:ln w="19050">
            <a:solidFill>
              <a:srgbClr val="1D59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5089" y="3861048"/>
            <a:ext cx="1905000" cy="2590800"/>
          </a:xfrm>
          <a:prstGeom prst="rect">
            <a:avLst/>
          </a:prstGeom>
          <a:noFill/>
          <a:ln w="19050">
            <a:solidFill>
              <a:srgbClr val="1D59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0331" y="4133670"/>
            <a:ext cx="2727408" cy="2045556"/>
          </a:xfrm>
          <a:prstGeom prst="rect">
            <a:avLst/>
          </a:prstGeom>
          <a:noFill/>
          <a:ln w="19050">
            <a:solidFill>
              <a:srgbClr val="1D59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326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120000">
            <a:off x="1600441" y="1565712"/>
            <a:ext cx="9144000" cy="2588713"/>
          </a:xfrm>
        </p:spPr>
        <p:txBody>
          <a:bodyPr>
            <a:normAutofit/>
          </a:bodyPr>
          <a:lstStyle/>
          <a:p>
            <a:r>
              <a:rPr lang="ru-RU" sz="72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До новых </a:t>
            </a:r>
            <a:br>
              <a:rPr lang="ru-RU" sz="72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72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встреч!</a:t>
            </a:r>
            <a:endParaRPr lang="ru-RU" sz="7200" b="1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7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097280" y="2194560"/>
            <a:ext cx="8046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Красна девица</a:t>
            </a:r>
          </a:p>
          <a:p>
            <a:r>
              <a:rPr lang="ru-RU" sz="2400" dirty="0"/>
              <a:t>Сидит в темнице,</a:t>
            </a:r>
          </a:p>
          <a:p>
            <a:r>
              <a:rPr lang="ru-RU" sz="2400" dirty="0"/>
              <a:t>А коса на улице.</a:t>
            </a:r>
          </a:p>
        </p:txBody>
      </p:sp>
      <p:pic>
        <p:nvPicPr>
          <p:cNvPr id="29698" name="Picture 2" descr="http://papus666.narod.ru/clipart/m/mork/mork33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202258">
            <a:off x="2694790" y="1505488"/>
            <a:ext cx="9224682" cy="358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6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ыноска-облако 2"/>
          <p:cNvSpPr/>
          <p:nvPr/>
        </p:nvSpPr>
        <p:spPr>
          <a:xfrm>
            <a:off x="4992208" y="318866"/>
            <a:ext cx="5358022" cy="2638342"/>
          </a:xfrm>
          <a:prstGeom prst="cloudCallout">
            <a:avLst>
              <a:gd name="adj1" fmla="val 20229"/>
              <a:gd name="adj2" fmla="val 20093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Заставит плакать всех вокруг, Хоть он и не драчун, а ... </a:t>
            </a:r>
          </a:p>
        </p:txBody>
      </p:sp>
      <p:pic>
        <p:nvPicPr>
          <p:cNvPr id="43010" name="Picture 2" descr="Картинка 1 из 108909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81189" y="2286000"/>
            <a:ext cx="4143375" cy="4408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http://www.fotodryg.ru/clipart/1/4/1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79" y="2797023"/>
            <a:ext cx="4352925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38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ыноска-облако 2"/>
          <p:cNvSpPr/>
          <p:nvPr/>
        </p:nvSpPr>
        <p:spPr>
          <a:xfrm>
            <a:off x="1666844" y="642918"/>
            <a:ext cx="4857784" cy="1785950"/>
          </a:xfrm>
          <a:prstGeom prst="cloudCallout">
            <a:avLst>
              <a:gd name="adj1" fmla="val -18423"/>
              <a:gd name="adj2" fmla="val 18925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Летом — в огороде,</a:t>
            </a:r>
            <a:b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Свежие, зеленые,</a:t>
            </a:r>
            <a:b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 зимою — в бочке,</a:t>
            </a:r>
            <a:b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Крепкие, соленые.</a:t>
            </a:r>
          </a:p>
        </p:txBody>
      </p:sp>
      <p:pic>
        <p:nvPicPr>
          <p:cNvPr id="45062" name="Picture 6" descr="Картинка 59 из 4898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6" y="928688"/>
            <a:ext cx="3929063" cy="523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8" name="Picture 2" descr="http://www.fotodryg.ru/clipart/1/4/3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515" y="2756796"/>
            <a:ext cx="3194657" cy="395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18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Раскололся тесный домик</a:t>
            </a:r>
          </a:p>
          <a:p>
            <a:pPr marL="0" indent="0">
              <a:buNone/>
            </a:pPr>
            <a:r>
              <a:rPr lang="ru-RU" dirty="0"/>
              <a:t>На две половинки.</a:t>
            </a:r>
          </a:p>
          <a:p>
            <a:pPr marL="0" indent="0">
              <a:buNone/>
            </a:pPr>
            <a:r>
              <a:rPr lang="ru-RU" dirty="0"/>
              <a:t>И посыпались оттуда</a:t>
            </a:r>
          </a:p>
          <a:p>
            <a:pPr marL="0" indent="0">
              <a:buNone/>
            </a:pPr>
            <a:r>
              <a:rPr lang="ru-RU" dirty="0"/>
              <a:t>Бусинки-дробинки.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http://clipartmania.ru/uploads/gallery/comthumb/341/peas-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852" y="1755269"/>
            <a:ext cx="4762500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93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Хотя я сахарной зовусь,</a:t>
            </a:r>
          </a:p>
          <a:p>
            <a:pPr marL="0" indent="0">
              <a:buNone/>
            </a:pPr>
            <a:r>
              <a:rPr lang="ru-RU" dirty="0"/>
              <a:t>Но от дождя я не размокла,</a:t>
            </a:r>
          </a:p>
          <a:p>
            <a:pPr marL="0" indent="0">
              <a:buNone/>
            </a:pPr>
            <a:r>
              <a:rPr lang="ru-RU" dirty="0"/>
              <a:t>Крупна, кругла, сладка на вкус,</a:t>
            </a:r>
          </a:p>
          <a:p>
            <a:pPr marL="0" indent="0">
              <a:buNone/>
            </a:pPr>
            <a:r>
              <a:rPr lang="ru-RU" dirty="0"/>
              <a:t>Узнали вы, кто </a:t>
            </a:r>
            <a:r>
              <a:rPr lang="ru-RU" dirty="0" smtClean="0"/>
              <a:t>я? Я </a:t>
            </a:r>
            <a:r>
              <a:rPr lang="ru-RU" dirty="0"/>
              <a:t>…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25" b="94000" l="6667" r="973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34" b="5918"/>
          <a:stretch/>
        </p:blipFill>
        <p:spPr>
          <a:xfrm>
            <a:off x="2730202" y="32273"/>
            <a:ext cx="8001000" cy="664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5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535</Words>
  <Application>Microsoft Office PowerPoint</Application>
  <PresentationFormat>Широкоэкранный</PresentationFormat>
  <Paragraphs>155</Paragraphs>
  <Slides>48</Slides>
  <Notes>33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6" baseType="lpstr">
      <vt:lpstr>Microsoft YaHei</vt:lpstr>
      <vt:lpstr>Arial</vt:lpstr>
      <vt:lpstr>Calibri</vt:lpstr>
      <vt:lpstr>Calibri Light</vt:lpstr>
      <vt:lpstr>Mangal</vt:lpstr>
      <vt:lpstr>Monotype Corsiva</vt:lpstr>
      <vt:lpstr>Trebuchet MS</vt:lpstr>
      <vt:lpstr>Тема Office</vt:lpstr>
      <vt:lpstr>В гостях  у  смешариков</vt:lpstr>
      <vt:lpstr>Какие овощи и фрукты растут в огороде Копатыча?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Какие ягоды и фрукты любит Бараш?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Какие соки и варенья любит Кар-Карыч?</vt:lpstr>
      <vt:lpstr>Игра  «Полезные соки и варенья»</vt:lpstr>
      <vt:lpstr>Чем занимается Лосяш?</vt:lpstr>
      <vt:lpstr>Презентация PowerPoint</vt:lpstr>
      <vt:lpstr>Презентация PowerPoint</vt:lpstr>
      <vt:lpstr>Презентация PowerPoint</vt:lpstr>
      <vt:lpstr>КОНКУРСЫ от СМЕШАРИКОВ</vt:lpstr>
      <vt:lpstr>ОТЛИЧИТЕЛЬНАЯ ЧЕРТА У ПТИЦ</vt:lpstr>
      <vt:lpstr>ОТЛИЧИТЕЛЬНАЯ ЧЕРТА У РЫБ</vt:lpstr>
      <vt:lpstr>ОТЛИЧИТЕЛЬНАЯ ЧЕРТА У ЗВЕРЕЙ</vt:lpstr>
      <vt:lpstr>ОТЛИЧИТЕЛЬНАЯ ЧЕРТА У НАСЕКОМЫХ</vt:lpstr>
      <vt:lpstr>ОТЛИЧИТЕЛЬНАЯ ЧЕРТА У ПАУКООБРАЗНЫХ</vt:lpstr>
      <vt:lpstr>ОТЛИЧИТЕЛЬНАЯ ЧЕРТА У ЗЕМНОВОДНЫХ</vt:lpstr>
      <vt:lpstr>ГРИБЫ</vt:lpstr>
      <vt:lpstr>ГРИБЫ</vt:lpstr>
      <vt:lpstr>ГРИБЫ</vt:lpstr>
      <vt:lpstr>ГРИБЫ</vt:lpstr>
      <vt:lpstr>ГРИБЫ</vt:lpstr>
      <vt:lpstr>НАЗОВИ ОДНИМ СЛОВОМ</vt:lpstr>
      <vt:lpstr>НАЗОВИ ОДНИМ СЛОВОМ</vt:lpstr>
      <vt:lpstr>НАЗОВИ ОДНИМ СЛОВОМ</vt:lpstr>
      <vt:lpstr>НАЗОВИ ОДНИМ СЛОВОМ</vt:lpstr>
      <vt:lpstr>НАЗОВИ ОДНИМ СЛОВОМ</vt:lpstr>
      <vt:lpstr>НАЗОВИ ОДНИМ СЛОВОМ</vt:lpstr>
      <vt:lpstr>УБЕРИ ЛИШНЕЕ</vt:lpstr>
      <vt:lpstr>УБЕРИ ЛИШНЕЕ</vt:lpstr>
      <vt:lpstr>УБЕРИ ЛИШНЕЕ</vt:lpstr>
      <vt:lpstr>До новых  встреч!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Елена</cp:lastModifiedBy>
  <cp:revision>21</cp:revision>
  <dcterms:created xsi:type="dcterms:W3CDTF">2016-04-20T05:06:24Z</dcterms:created>
  <dcterms:modified xsi:type="dcterms:W3CDTF">2017-02-24T07:01:40Z</dcterms:modified>
</cp:coreProperties>
</file>