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8" r:id="rId5"/>
    <p:sldId id="258" r:id="rId6"/>
    <p:sldId id="270" r:id="rId7"/>
    <p:sldId id="271" r:id="rId8"/>
    <p:sldId id="272" r:id="rId9"/>
    <p:sldId id="266" r:id="rId10"/>
    <p:sldId id="276" r:id="rId11"/>
    <p:sldId id="264" r:id="rId12"/>
    <p:sldId id="277" r:id="rId13"/>
    <p:sldId id="267" r:id="rId14"/>
    <p:sldId id="273" r:id="rId15"/>
    <p:sldId id="274" r:id="rId16"/>
    <p:sldId id="275" r:id="rId17"/>
    <p:sldId id="281" r:id="rId18"/>
    <p:sldId id="286" r:id="rId19"/>
    <p:sldId id="283" r:id="rId20"/>
    <p:sldId id="285" r:id="rId21"/>
    <p:sldId id="284" r:id="rId22"/>
    <p:sldId id="269" r:id="rId23"/>
    <p:sldId id="282" r:id="rId24"/>
    <p:sldId id="278" r:id="rId25"/>
    <p:sldId id="280" r:id="rId26"/>
    <p:sldId id="279" r:id="rId27"/>
    <p:sldId id="265" r:id="rId28"/>
    <p:sldId id="262" r:id="rId29"/>
    <p:sldId id="263" r:id="rId30"/>
    <p:sldId id="287" r:id="rId31"/>
    <p:sldId id="289" r:id="rId32"/>
    <p:sldId id="259" r:id="rId33"/>
    <p:sldId id="288" r:id="rId34"/>
    <p:sldId id="290" r:id="rId35"/>
    <p:sldId id="291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441" autoAdjust="0"/>
  </p:normalViewPr>
  <p:slideViewPr>
    <p:cSldViewPr snapToGrid="0">
      <p:cViewPr varScale="1">
        <p:scale>
          <a:sx n="83" d="100"/>
          <a:sy n="83" d="100"/>
        </p:scale>
        <p:origin x="2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CC1CC-46A8-4303-A941-F1AAADB302EF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68FC-745A-4798-95B6-45638343757E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www.playcast.ru/uploads/2016/06/26/19107582.gif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2843"/>
            <a:ext cx="1577415" cy="173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laycast.ru/uploads/2015/09/30/15271019.gif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142" y="0"/>
            <a:ext cx="1648858" cy="148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2.fanpop.com/image/photos/12500000/Lovebirds-For-Peter-And-Susie-Animated-3-speter-12535422-336-470.gif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617729"/>
            <a:ext cx="320040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static.skynetblogs.be/media/107260/04.7.gif"/>
          <p:cNvPicPr>
            <a:picLocks noChangeAspect="1" noChangeArrowheads="1" noCrop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0394"/>
            <a:ext cx="2420038" cy="218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224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CC1CC-46A8-4303-A941-F1AAADB302EF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68FC-745A-4798-95B6-456383437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734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CC1CC-46A8-4303-A941-F1AAADB302EF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68FC-745A-4798-95B6-456383437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50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CC1CC-46A8-4303-A941-F1AAADB302EF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68FC-745A-4798-95B6-456383437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688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CC1CC-46A8-4303-A941-F1AAADB302EF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68FC-745A-4798-95B6-456383437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13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CC1CC-46A8-4303-A941-F1AAADB302EF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68FC-745A-4798-95B6-456383437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54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CC1CC-46A8-4303-A941-F1AAADB302EF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68FC-745A-4798-95B6-456383437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342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CC1CC-46A8-4303-A941-F1AAADB302EF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68FC-745A-4798-95B6-456383437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407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CC1CC-46A8-4303-A941-F1AAADB302EF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68FC-745A-4798-95B6-456383437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385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CC1CC-46A8-4303-A941-F1AAADB302EF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68FC-745A-4798-95B6-456383437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275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CC1CC-46A8-4303-A941-F1AAADB302EF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68FC-745A-4798-95B6-456383437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923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CC1CC-46A8-4303-A941-F1AAADB302EF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A68FC-745A-4798-95B6-45638343757E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1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26" Type="http://schemas.openxmlformats.org/officeDocument/2006/relationships/slide" Target="slide27.xml"/><Relationship Id="rId3" Type="http://schemas.openxmlformats.org/officeDocument/2006/relationships/slide" Target="slide4.xml"/><Relationship Id="rId21" Type="http://schemas.openxmlformats.org/officeDocument/2006/relationships/slide" Target="slide22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5" Type="http://schemas.openxmlformats.org/officeDocument/2006/relationships/slide" Target="slide26.xml"/><Relationship Id="rId33" Type="http://schemas.openxmlformats.org/officeDocument/2006/relationships/slide" Target="slide34.xml"/><Relationship Id="rId2" Type="http://schemas.openxmlformats.org/officeDocument/2006/relationships/slide" Target="slide3.xml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29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24" Type="http://schemas.openxmlformats.org/officeDocument/2006/relationships/slide" Target="slide25.xml"/><Relationship Id="rId32" Type="http://schemas.openxmlformats.org/officeDocument/2006/relationships/slide" Target="slide33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23" Type="http://schemas.openxmlformats.org/officeDocument/2006/relationships/slide" Target="slide24.xml"/><Relationship Id="rId28" Type="http://schemas.openxmlformats.org/officeDocument/2006/relationships/slide" Target="slide28.xml"/><Relationship Id="rId10" Type="http://schemas.openxmlformats.org/officeDocument/2006/relationships/slide" Target="slide11.xml"/><Relationship Id="rId19" Type="http://schemas.openxmlformats.org/officeDocument/2006/relationships/slide" Target="slide20.xml"/><Relationship Id="rId31" Type="http://schemas.openxmlformats.org/officeDocument/2006/relationships/slide" Target="slide32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Relationship Id="rId22" Type="http://schemas.openxmlformats.org/officeDocument/2006/relationships/slide" Target="slide23.xml"/><Relationship Id="rId27" Type="http://schemas.openxmlformats.org/officeDocument/2006/relationships/slide" Target="slide29.xml"/><Relationship Id="rId30" Type="http://schemas.openxmlformats.org/officeDocument/2006/relationships/slide" Target="slide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41504" y="5023692"/>
            <a:ext cx="5883007" cy="166354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Подготовила</a:t>
            </a:r>
            <a:br>
              <a:rPr lang="ru-RU" sz="3200" dirty="0" smtClean="0"/>
            </a:br>
            <a:r>
              <a:rPr lang="ru-RU" sz="3200" dirty="0" smtClean="0"/>
              <a:t> учитель начальных классов</a:t>
            </a:r>
            <a:br>
              <a:rPr lang="ru-RU" sz="3200" dirty="0" smtClean="0"/>
            </a:br>
            <a:r>
              <a:rPr lang="ru-RU" sz="3200" dirty="0" smtClean="0"/>
              <a:t> Баринова Елена Викторовна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8650" y="371850"/>
            <a:ext cx="9144000" cy="740884"/>
          </a:xfrm>
        </p:spPr>
        <p:txBody>
          <a:bodyPr/>
          <a:lstStyle/>
          <a:p>
            <a:r>
              <a:rPr lang="ru-RU" dirty="0" smtClean="0"/>
              <a:t>МБОУ средняя школа №2 г. </a:t>
            </a:r>
            <a:r>
              <a:rPr lang="ru-RU" dirty="0" err="1" smtClean="0"/>
              <a:t>Лысково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9316" y="1806797"/>
            <a:ext cx="1000331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6000" b="1" smtClean="0">
                <a:ln/>
                <a:solidFill>
                  <a:srgbClr val="00B050"/>
                </a:solidFill>
              </a:rPr>
              <a:t>Интеллектуальная </a:t>
            </a:r>
            <a:r>
              <a:rPr lang="ru-RU" sz="6000" b="1" cap="none" spc="0" smtClean="0">
                <a:ln/>
                <a:solidFill>
                  <a:srgbClr val="00B050"/>
                </a:solidFill>
                <a:effectLst/>
              </a:rPr>
              <a:t>игра</a:t>
            </a:r>
            <a:endParaRPr lang="ru-RU" sz="6000" b="1" cap="none" spc="0" dirty="0" smtClean="0">
              <a:ln/>
              <a:solidFill>
                <a:srgbClr val="00B050"/>
              </a:solidFill>
              <a:effectLst/>
            </a:endParaRPr>
          </a:p>
          <a:p>
            <a:pPr algn="ctr"/>
            <a:r>
              <a:rPr lang="ru-RU" sz="6000" b="1" dirty="0" smtClean="0">
                <a:ln/>
                <a:solidFill>
                  <a:srgbClr val="00B050"/>
                </a:solidFill>
              </a:rPr>
              <a:t>«ВЕСЕННИЙ ПЕРЕПОЛОХ»</a:t>
            </a:r>
            <a:endParaRPr lang="ru-RU" sz="60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785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Соотнеси приметы весны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Из берёзы течет много сока </a:t>
            </a:r>
            <a:r>
              <a:rPr lang="ru-RU" dirty="0" smtClean="0"/>
              <a:t>—</a:t>
            </a:r>
          </a:p>
          <a:p>
            <a:endParaRPr lang="ru-RU" dirty="0" smtClean="0"/>
          </a:p>
          <a:p>
            <a:r>
              <a:rPr lang="ru-RU" dirty="0" smtClean="0"/>
              <a:t>Если </a:t>
            </a:r>
            <a:r>
              <a:rPr lang="ru-RU" dirty="0"/>
              <a:t>одуванчик зацвел ранней весной,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Птицы </a:t>
            </a:r>
            <a:r>
              <a:rPr lang="ru-RU" dirty="0"/>
              <a:t>вьют гнезда на солнечной стороне — 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61812" y="1825625"/>
            <a:ext cx="4291988" cy="4351338"/>
          </a:xfrm>
        </p:spPr>
        <p:txBody>
          <a:bodyPr/>
          <a:lstStyle/>
          <a:p>
            <a:r>
              <a:rPr lang="ru-RU" dirty="0" smtClean="0"/>
              <a:t>к холодному лету.</a:t>
            </a:r>
          </a:p>
          <a:p>
            <a:endParaRPr lang="ru-RU" dirty="0" smtClean="0"/>
          </a:p>
          <a:p>
            <a:r>
              <a:rPr lang="ru-RU" dirty="0" smtClean="0"/>
              <a:t>к дождливому лету.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лето будет коротким.</a:t>
            </a:r>
          </a:p>
          <a:p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5804121" y="2084197"/>
            <a:ext cx="1257691" cy="967475"/>
          </a:xfrm>
          <a:prstGeom prst="straightConnector1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804121" y="3445181"/>
            <a:ext cx="1356843" cy="1082752"/>
          </a:xfrm>
          <a:prstGeom prst="straightConnector1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4768537" y="2084197"/>
            <a:ext cx="2293275" cy="2587031"/>
          </a:xfrm>
          <a:prstGeom prst="straightConnector1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Рисунок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5815" y="5780688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9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Соотнеси приметы весны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17794" y="1825625"/>
            <a:ext cx="5387248" cy="4351338"/>
          </a:xfrm>
        </p:spPr>
        <p:txBody>
          <a:bodyPr/>
          <a:lstStyle/>
          <a:p>
            <a:r>
              <a:rPr lang="ru-RU" dirty="0" smtClean="0"/>
              <a:t>На весну надейся</a:t>
            </a:r>
          </a:p>
          <a:p>
            <a:r>
              <a:rPr lang="ru-RU" dirty="0" smtClean="0"/>
              <a:t>Если в марте первый гром грянет при северном ветре</a:t>
            </a:r>
          </a:p>
          <a:p>
            <a:r>
              <a:rPr lang="ru-RU" dirty="0" smtClean="0"/>
              <a:t>Длинные сосульки</a:t>
            </a:r>
          </a:p>
          <a:p>
            <a:r>
              <a:rPr lang="ru-RU" dirty="0" smtClean="0"/>
              <a:t>Жаворонок летит</a:t>
            </a:r>
          </a:p>
          <a:p>
            <a:r>
              <a:rPr lang="ru-RU" dirty="0" smtClean="0"/>
              <a:t>Гуси высоко летят</a:t>
            </a:r>
          </a:p>
          <a:p>
            <a:r>
              <a:rPr lang="ru-RU" dirty="0" smtClean="0"/>
              <a:t>Летит зяблик</a:t>
            </a:r>
          </a:p>
          <a:p>
            <a:r>
              <a:rPr lang="ru-RU" dirty="0" smtClean="0"/>
              <a:t>Рано </a:t>
            </a:r>
            <a:r>
              <a:rPr lang="ru-RU" dirty="0" err="1" smtClean="0"/>
              <a:t>затает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8174515" y="1825625"/>
            <a:ext cx="3756751" cy="4351338"/>
          </a:xfrm>
        </p:spPr>
        <p:txBody>
          <a:bodyPr/>
          <a:lstStyle/>
          <a:p>
            <a:r>
              <a:rPr lang="ru-RU" dirty="0" smtClean="0"/>
              <a:t>к холодной весне</a:t>
            </a:r>
          </a:p>
          <a:p>
            <a:r>
              <a:rPr lang="ru-RU" dirty="0" smtClean="0"/>
              <a:t>к теплу</a:t>
            </a:r>
          </a:p>
          <a:p>
            <a:endParaRPr lang="ru-RU" dirty="0"/>
          </a:p>
          <a:p>
            <a:r>
              <a:rPr lang="ru-RU" dirty="0" smtClean="0"/>
              <a:t>а дрова запасай</a:t>
            </a:r>
          </a:p>
          <a:p>
            <a:r>
              <a:rPr lang="ru-RU" dirty="0"/>
              <a:t>д</a:t>
            </a:r>
            <a:r>
              <a:rPr lang="ru-RU" dirty="0" smtClean="0"/>
              <a:t>олго не растает</a:t>
            </a:r>
          </a:p>
          <a:p>
            <a:r>
              <a:rPr lang="ru-RU" dirty="0" smtClean="0"/>
              <a:t>к стуже</a:t>
            </a:r>
          </a:p>
          <a:p>
            <a:r>
              <a:rPr lang="ru-RU" dirty="0" smtClean="0"/>
              <a:t>много воды будет</a:t>
            </a:r>
          </a:p>
          <a:p>
            <a:r>
              <a:rPr lang="ru-RU" dirty="0" smtClean="0"/>
              <a:t>к долгой весне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566712" y="2058028"/>
            <a:ext cx="4622264" cy="153897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5023692" y="2093205"/>
            <a:ext cx="3165284" cy="62377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758818" y="3486839"/>
            <a:ext cx="4415697" cy="2115356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3694438" y="2616169"/>
            <a:ext cx="4494538" cy="1436716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556727" y="4534937"/>
            <a:ext cx="4632249" cy="60994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2985571" y="4575849"/>
            <a:ext cx="5188944" cy="43548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754217" y="4119971"/>
            <a:ext cx="5434759" cy="144214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4" name="Рисунок 2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296" y="5915625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8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Составьте поговорку о весне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183038" y="1825625"/>
            <a:ext cx="4977114" cy="2457008"/>
          </a:xfrm>
        </p:spPr>
        <p:txBody>
          <a:bodyPr/>
          <a:lstStyle/>
          <a:p>
            <a:r>
              <a:rPr lang="ru-RU" dirty="0" smtClean="0"/>
              <a:t>День</a:t>
            </a:r>
          </a:p>
          <a:p>
            <a:r>
              <a:rPr lang="ru-RU" dirty="0" smtClean="0"/>
              <a:t>Год</a:t>
            </a:r>
          </a:p>
          <a:p>
            <a:r>
              <a:rPr lang="ru-RU" dirty="0" smtClean="0"/>
              <a:t>Весенний</a:t>
            </a:r>
          </a:p>
          <a:p>
            <a:r>
              <a:rPr lang="ru-RU" dirty="0" smtClean="0"/>
              <a:t>Кормит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5975" y="4953965"/>
            <a:ext cx="10427825" cy="12229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6600" dirty="0" smtClean="0">
                <a:solidFill>
                  <a:srgbClr val="00B050"/>
                </a:solidFill>
              </a:rPr>
              <a:t>Весенний день год кормит.</a:t>
            </a:r>
            <a:endParaRPr lang="ru-RU" sz="6600" dirty="0">
              <a:solidFill>
                <a:srgbClr val="00B050"/>
              </a:solidFill>
            </a:endParaRPr>
          </a:p>
        </p:txBody>
      </p:sp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542" y="5683328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472" y="365125"/>
            <a:ext cx="11446526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 </a:t>
            </a:r>
            <a:r>
              <a:rPr lang="ru-RU" dirty="0"/>
              <a:t>будете отгадывать загадки, загаданные русскими пословицами. Чем меньше пословиц-подсказок для этого вам понадобится, тем лучше!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2709" y="2398006"/>
            <a:ext cx="7480452" cy="421211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/>
              <a:t>Два друга – ОН да вьюга.</a:t>
            </a:r>
            <a:br>
              <a:rPr lang="ru-RU" dirty="0"/>
            </a:br>
            <a:r>
              <a:rPr lang="ru-RU" dirty="0"/>
              <a:t>ОН и железо рвет и на лету птицу бьет.</a:t>
            </a:r>
            <a:br>
              <a:rPr lang="ru-RU" dirty="0"/>
            </a:br>
            <a:r>
              <a:rPr lang="ru-RU" dirty="0"/>
              <a:t>ОН ленивого за нос хватает, а перед проворным шапку снимает. </a:t>
            </a:r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97398" y="3095739"/>
            <a:ext cx="3256401" cy="3514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400" b="1" dirty="0" smtClean="0">
                <a:solidFill>
                  <a:srgbClr val="00B050"/>
                </a:solidFill>
              </a:rPr>
              <a:t>Мороз</a:t>
            </a:r>
          </a:p>
          <a:p>
            <a:endParaRPr lang="ru-RU" sz="6400" b="1" dirty="0">
              <a:solidFill>
                <a:srgbClr val="00B050"/>
              </a:solidFill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2707" y="2398006"/>
            <a:ext cx="6795805" cy="49811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07" y="2996941"/>
            <a:ext cx="6795805" cy="5429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08" y="3622098"/>
            <a:ext cx="6795805" cy="881964"/>
          </a:xfrm>
          <a:prstGeom prst="rect">
            <a:avLst/>
          </a:prstGeom>
        </p:spPr>
      </p:pic>
      <p:pic>
        <p:nvPicPr>
          <p:cNvPr id="28" name="Рисунок 2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028" y="5637028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9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472" y="365125"/>
            <a:ext cx="11446526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 </a:t>
            </a:r>
            <a:r>
              <a:rPr lang="ru-RU" dirty="0"/>
              <a:t>будете отгадывать загадки, загаданные русскими пословицами. Чем меньше пословиц-подсказок для этого вам понадобится, тем лучше!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2709" y="2610998"/>
            <a:ext cx="7436385" cy="399912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/>
              <a:t>И </a:t>
            </a:r>
            <a:r>
              <a:rPr lang="ru-RU" dirty="0"/>
              <a:t>сокол выше ЕГО не летает.</a:t>
            </a:r>
            <a:br>
              <a:rPr lang="ru-RU" dirty="0"/>
            </a:br>
            <a:r>
              <a:rPr lang="ru-RU" dirty="0"/>
              <a:t>ОНО без огня горит.</a:t>
            </a:r>
            <a:br>
              <a:rPr lang="ru-RU" dirty="0"/>
            </a:br>
            <a:r>
              <a:rPr lang="ru-RU" dirty="0"/>
              <a:t>ОНО встанет, так и утро настанет.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141465" y="2093205"/>
            <a:ext cx="3212334" cy="4516914"/>
          </a:xfrm>
        </p:spPr>
        <p:txBody>
          <a:bodyPr>
            <a:normAutofit/>
          </a:bodyPr>
          <a:lstStyle/>
          <a:p>
            <a:endParaRPr lang="ru-RU" sz="64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sz="6400" b="1" dirty="0" smtClean="0">
                <a:solidFill>
                  <a:srgbClr val="00B050"/>
                </a:solidFill>
              </a:rPr>
              <a:t>Солнце</a:t>
            </a:r>
          </a:p>
          <a:p>
            <a:endParaRPr lang="ru-RU" sz="6400" b="1" dirty="0" smtClean="0">
              <a:solidFill>
                <a:srgbClr val="00B050"/>
              </a:solidFill>
            </a:endParaRPr>
          </a:p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72" y="2565278"/>
            <a:ext cx="6950042" cy="55553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72" y="3166536"/>
            <a:ext cx="6950042" cy="5040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72" y="3680761"/>
            <a:ext cx="6950042" cy="624639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028" y="5718052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6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472" y="365125"/>
            <a:ext cx="11446526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 </a:t>
            </a:r>
            <a:r>
              <a:rPr lang="ru-RU" dirty="0"/>
              <a:t>будете отгадывать загадки, загаданные русскими пословицами. Чем меньше пословиц-подсказок для этого вам понадобится, тем лучше!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2709" y="3139807"/>
            <a:ext cx="8725358" cy="347031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/>
              <a:t>Красна </a:t>
            </a:r>
            <a:r>
              <a:rPr lang="ru-RU" dirty="0"/>
              <a:t>ОНА, да голодна.</a:t>
            </a:r>
            <a:br>
              <a:rPr lang="ru-RU" dirty="0"/>
            </a:br>
            <a:r>
              <a:rPr lang="ru-RU" dirty="0"/>
              <a:t>Ранняя ОНА – много воды.</a:t>
            </a:r>
            <a:br>
              <a:rPr lang="ru-RU" dirty="0"/>
            </a:br>
            <a:r>
              <a:rPr lang="ru-RU" dirty="0"/>
              <a:t>Одна ласточка ЕЕ не делает. </a:t>
            </a:r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2688115"/>
            <a:ext cx="3525397" cy="3922003"/>
          </a:xfrm>
        </p:spPr>
        <p:txBody>
          <a:bodyPr>
            <a:normAutofit/>
          </a:bodyPr>
          <a:lstStyle/>
          <a:p>
            <a:endParaRPr lang="ru-RU" sz="64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sz="6600" b="1" dirty="0" smtClean="0">
                <a:solidFill>
                  <a:srgbClr val="00B050"/>
                </a:solidFill>
              </a:rPr>
              <a:t>Весна</a:t>
            </a:r>
          </a:p>
          <a:p>
            <a:endParaRPr lang="ru-RU" sz="6400" b="1" dirty="0" smtClean="0">
              <a:solidFill>
                <a:srgbClr val="00B050"/>
              </a:solidFill>
            </a:endParaRPr>
          </a:p>
          <a:p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72" y="3139807"/>
            <a:ext cx="6950042" cy="5608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72" y="3700671"/>
            <a:ext cx="6950042" cy="46014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72" y="4160820"/>
            <a:ext cx="6950042" cy="560864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8669" y="5817569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9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472" y="365125"/>
            <a:ext cx="11446526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 </a:t>
            </a:r>
            <a:r>
              <a:rPr lang="ru-RU" dirty="0"/>
              <a:t>будете отгадывать загадки, загаданные русскими пословицами. Чем меньше пословиц-подсказок для этого вам понадобится, тем лучше!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2709" y="2610998"/>
            <a:ext cx="8240616" cy="399912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000" dirty="0" smtClean="0"/>
              <a:t>В </a:t>
            </a:r>
            <a:r>
              <a:rPr lang="ru-RU" sz="4000" dirty="0"/>
              <a:t>ступе ЕЕ не толкут.</a:t>
            </a:r>
            <a:br>
              <a:rPr lang="ru-RU" sz="4000" dirty="0"/>
            </a:br>
            <a:r>
              <a:rPr lang="ru-RU" sz="4000" dirty="0"/>
              <a:t>ОНА </a:t>
            </a:r>
            <a:r>
              <a:rPr lang="ru-RU" sz="4000" dirty="0" smtClean="0"/>
              <a:t>камень точит</a:t>
            </a:r>
            <a:r>
              <a:rPr lang="ru-RU" sz="4000" dirty="0"/>
              <a:t>.</a:t>
            </a:r>
            <a:br>
              <a:rPr lang="ru-RU" sz="4000" dirty="0"/>
            </a:br>
            <a:r>
              <a:rPr lang="ru-RU" sz="4000" dirty="0"/>
              <a:t>В худом котле ОНА не держится.</a:t>
            </a:r>
            <a:br>
              <a:rPr lang="ru-RU" sz="4000" dirty="0"/>
            </a:br>
            <a:r>
              <a:rPr lang="ru-RU" sz="4000" dirty="0"/>
              <a:t>На упрямых ЕЕ возят.</a:t>
            </a:r>
            <a:br>
              <a:rPr lang="ru-RU" sz="4000" dirty="0"/>
            </a:br>
            <a:r>
              <a:rPr lang="ru-RU" sz="4000" dirty="0"/>
              <a:t>Под лежачий камень ОНА не течет.</a:t>
            </a:r>
            <a:br>
              <a:rPr lang="ru-RU" sz="4000" dirty="0"/>
            </a:br>
            <a:r>
              <a:rPr lang="ru-RU" sz="4000" dirty="0"/>
              <a:t>Не зная броду, не суйся в НЕЕ.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188067" y="2093205"/>
            <a:ext cx="2165732" cy="4516914"/>
          </a:xfrm>
        </p:spPr>
        <p:txBody>
          <a:bodyPr>
            <a:normAutofit fontScale="92500" lnSpcReduction="10000"/>
          </a:bodyPr>
          <a:lstStyle/>
          <a:p>
            <a:endParaRPr lang="ru-RU" sz="64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sz="6400" b="1" dirty="0" smtClean="0">
                <a:solidFill>
                  <a:srgbClr val="00B050"/>
                </a:solidFill>
              </a:rPr>
              <a:t>Вода</a:t>
            </a:r>
          </a:p>
          <a:p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72" y="2610998"/>
            <a:ext cx="7447402" cy="6940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72" y="3305060"/>
            <a:ext cx="7447402" cy="57287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72" y="3877937"/>
            <a:ext cx="7447402" cy="59491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72" y="4472848"/>
            <a:ext cx="7447402" cy="72204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72" y="5186636"/>
            <a:ext cx="7447402" cy="60316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71" y="5789801"/>
            <a:ext cx="7447403" cy="633033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2571" y="5710042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7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Разгадайте пословицу о весне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5690"/>
          <a:stretch/>
        </p:blipFill>
        <p:spPr>
          <a:xfrm>
            <a:off x="310513" y="2916819"/>
            <a:ext cx="7664444" cy="1944547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90704" y="3923818"/>
            <a:ext cx="3565002" cy="18288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да скупа на время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55586" y="5379611"/>
            <a:ext cx="93249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/>
              <a:t>Весна на тепло щедра, да скупа на время.</a:t>
            </a:r>
            <a:endParaRPr lang="ru-RU" sz="4000" dirty="0"/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818" y="5733554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4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По ней кораблики пускают,</a:t>
            </a:r>
            <a:br>
              <a:rPr lang="ru-RU" dirty="0"/>
            </a:br>
            <a:r>
              <a:rPr lang="ru-RU" dirty="0"/>
              <a:t>Когда уходят холода.</a:t>
            </a:r>
            <a:br>
              <a:rPr lang="ru-RU" dirty="0"/>
            </a:br>
            <a:r>
              <a:rPr lang="ru-RU" dirty="0"/>
              <a:t>Жаль только, мамы отпускают</a:t>
            </a:r>
            <a:br>
              <a:rPr lang="ru-RU" dirty="0"/>
            </a:br>
            <a:r>
              <a:rPr lang="ru-RU" dirty="0"/>
              <a:t>Туда побегать не всегда!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Лужа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649" y="3091348"/>
            <a:ext cx="5222834" cy="348188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381" y="5780688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6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Ежедневно по утрам</a:t>
            </a:r>
            <a:br>
              <a:rPr lang="ru-RU" dirty="0"/>
            </a:br>
            <a:r>
              <a:rPr lang="ru-RU" dirty="0"/>
              <a:t>Он в окошко входит к нам.</a:t>
            </a:r>
            <a:br>
              <a:rPr lang="ru-RU" dirty="0"/>
            </a:br>
            <a:r>
              <a:rPr lang="ru-RU" dirty="0"/>
              <a:t>Если он вошел,</a:t>
            </a:r>
            <a:br>
              <a:rPr lang="ru-RU" dirty="0"/>
            </a:br>
            <a:r>
              <a:rPr lang="ru-RU" dirty="0"/>
              <a:t>Значит, день пришел.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Солнечный свет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246" y="2803746"/>
            <a:ext cx="5243584" cy="36817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0534" y="5780688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7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895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6156731"/>
              </p:ext>
            </p:extLst>
          </p:nvPr>
        </p:nvGraphicFramePr>
        <p:xfrm>
          <a:off x="740778" y="383009"/>
          <a:ext cx="10718159" cy="62041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498289">
                  <a:extLst>
                    <a:ext uri="{9D8B030D-6E8A-4147-A177-3AD203B41FA5}">
                      <a16:colId xmlns:a16="http://schemas.microsoft.com/office/drawing/2014/main" val="4002656137"/>
                    </a:ext>
                  </a:extLst>
                </a:gridCol>
                <a:gridCol w="1290148">
                  <a:extLst>
                    <a:ext uri="{9D8B030D-6E8A-4147-A177-3AD203B41FA5}">
                      <a16:colId xmlns:a16="http://schemas.microsoft.com/office/drawing/2014/main" val="4102578026"/>
                    </a:ext>
                  </a:extLst>
                </a:gridCol>
                <a:gridCol w="1215717">
                  <a:extLst>
                    <a:ext uri="{9D8B030D-6E8A-4147-A177-3AD203B41FA5}">
                      <a16:colId xmlns:a16="http://schemas.microsoft.com/office/drawing/2014/main" val="144515643"/>
                    </a:ext>
                  </a:extLst>
                </a:gridCol>
                <a:gridCol w="1240528">
                  <a:extLst>
                    <a:ext uri="{9D8B030D-6E8A-4147-A177-3AD203B41FA5}">
                      <a16:colId xmlns:a16="http://schemas.microsoft.com/office/drawing/2014/main" val="1605334438"/>
                    </a:ext>
                  </a:extLst>
                </a:gridCol>
                <a:gridCol w="1190907">
                  <a:extLst>
                    <a:ext uri="{9D8B030D-6E8A-4147-A177-3AD203B41FA5}">
                      <a16:colId xmlns:a16="http://schemas.microsoft.com/office/drawing/2014/main" val="525547636"/>
                    </a:ext>
                  </a:extLst>
                </a:gridCol>
                <a:gridCol w="1166095">
                  <a:extLst>
                    <a:ext uri="{9D8B030D-6E8A-4147-A177-3AD203B41FA5}">
                      <a16:colId xmlns:a16="http://schemas.microsoft.com/office/drawing/2014/main" val="1849553083"/>
                    </a:ext>
                  </a:extLst>
                </a:gridCol>
                <a:gridCol w="1116475">
                  <a:extLst>
                    <a:ext uri="{9D8B030D-6E8A-4147-A177-3AD203B41FA5}">
                      <a16:colId xmlns:a16="http://schemas.microsoft.com/office/drawing/2014/main" val="955401784"/>
                    </a:ext>
                  </a:extLst>
                </a:gridCol>
              </a:tblGrid>
              <a:tr h="103402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Весна в поэзии</a:t>
                      </a:r>
                      <a:endParaRPr lang="ru-RU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2" action="ppaction://hlinksldjump"/>
                        </a:rPr>
                        <a:t>10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3" action="ppaction://hlinksldjump"/>
                        </a:rPr>
                        <a:t>15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4" action="ppaction://hlinksldjump"/>
                        </a:rPr>
                        <a:t>20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5" action="ppaction://hlinksldjump"/>
                        </a:rPr>
                        <a:t>25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6" action="ppaction://hlinksldjump"/>
                        </a:rPr>
                        <a:t>30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7" action="ppaction://hlinksldjump"/>
                        </a:rPr>
                        <a:t>35</a:t>
                      </a:r>
                      <a:endParaRPr lang="ru-RU" sz="5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031443"/>
                  </a:ext>
                </a:extLst>
              </a:tr>
              <a:tr h="103402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Весна в приметах</a:t>
                      </a:r>
                      <a:endParaRPr lang="ru-RU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8" action="ppaction://hlinksldjump"/>
                        </a:rPr>
                        <a:t>10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9" action="ppaction://hlinksldjump"/>
                        </a:rPr>
                        <a:t>20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10" action="ppaction://hlinksldjump"/>
                        </a:rPr>
                        <a:t>30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5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5290105"/>
                  </a:ext>
                </a:extLst>
              </a:tr>
              <a:tr h="103402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Весна в пословицах и поговорках</a:t>
                      </a:r>
                      <a:endParaRPr lang="ru-RU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11" action="ppaction://hlinksldjump"/>
                        </a:rPr>
                        <a:t>10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12" action="ppaction://hlinksldjump"/>
                        </a:rPr>
                        <a:t>15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13" action="ppaction://hlinksldjump"/>
                        </a:rPr>
                        <a:t>20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14" action="ppaction://hlinksldjump"/>
                        </a:rPr>
                        <a:t>25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15" action="ppaction://hlinksldjump"/>
                        </a:rPr>
                        <a:t>30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16" action="ppaction://hlinksldjump"/>
                        </a:rPr>
                        <a:t>35</a:t>
                      </a:r>
                      <a:endParaRPr lang="ru-RU" sz="5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743126"/>
                  </a:ext>
                </a:extLst>
              </a:tr>
              <a:tr h="103402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Весенние загадки</a:t>
                      </a:r>
                      <a:endParaRPr lang="ru-RU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17" action="ppaction://hlinksldjump"/>
                        </a:rPr>
                        <a:t>10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18" action="ppaction://hlinksldjump"/>
                        </a:rPr>
                        <a:t>15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19" action="ppaction://hlinksldjump"/>
                        </a:rPr>
                        <a:t>20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20" action="ppaction://hlinksldjump"/>
                        </a:rPr>
                        <a:t>25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21" action="ppaction://hlinksldjump"/>
                        </a:rPr>
                        <a:t>30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22" action="ppaction://hlinksldjump"/>
                        </a:rPr>
                        <a:t>35</a:t>
                      </a:r>
                      <a:endParaRPr lang="ru-RU" sz="5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781155"/>
                  </a:ext>
                </a:extLst>
              </a:tr>
              <a:tr h="103402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Весна в природе</a:t>
                      </a:r>
                      <a:endParaRPr lang="ru-RU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23" action="ppaction://hlinksldjump"/>
                        </a:rPr>
                        <a:t>10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24" action="ppaction://hlinksldjump"/>
                        </a:rPr>
                        <a:t>15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25" action="ppaction://hlinksldjump"/>
                        </a:rPr>
                        <a:t>20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26" action="ppaction://hlinksldjump"/>
                        </a:rPr>
                        <a:t>25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27" action="ppaction://hlinksldjump"/>
                        </a:rPr>
                        <a:t>30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28" action="ppaction://hlinksldjump"/>
                        </a:rPr>
                        <a:t>35</a:t>
                      </a:r>
                      <a:endParaRPr lang="ru-RU" sz="5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469700"/>
                  </a:ext>
                </a:extLst>
              </a:tr>
              <a:tr h="103402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Весна глазами</a:t>
                      </a:r>
                      <a:r>
                        <a:rPr lang="ru-RU" sz="2800" b="1" baseline="0" dirty="0" smtClean="0">
                          <a:solidFill>
                            <a:srgbClr val="00B050"/>
                          </a:solidFill>
                        </a:rPr>
                        <a:t> художников</a:t>
                      </a:r>
                      <a:endParaRPr lang="ru-RU" sz="2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5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29" action="ppaction://hlinksldjump"/>
                        </a:rPr>
                        <a:t>15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30" action="ppaction://hlinksldjump"/>
                        </a:rPr>
                        <a:t>20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31" action="ppaction://hlinksldjump"/>
                        </a:rPr>
                        <a:t>25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32" action="ppaction://hlinksldjump"/>
                        </a:rPr>
                        <a:t>30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33" action="ppaction://hlinksldjump"/>
                        </a:rPr>
                        <a:t>35</a:t>
                      </a:r>
                      <a:endParaRPr lang="ru-RU" sz="5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78460"/>
                  </a:ext>
                </a:extLst>
              </a:tr>
            </a:tbl>
          </a:graphicData>
        </a:graphic>
      </p:graphicFrame>
      <p:sp>
        <p:nvSpPr>
          <p:cNvPr id="3" name="Управляющая кнопка: домой 2">
            <a:hlinkClick r:id="" action="ppaction://hlinkshowjump?jump=lastslide" highlightClick="1"/>
          </p:cNvPr>
          <p:cNvSpPr/>
          <p:nvPr/>
        </p:nvSpPr>
        <p:spPr>
          <a:xfrm>
            <a:off x="11563110" y="6053559"/>
            <a:ext cx="544010" cy="694482"/>
          </a:xfrm>
          <a:prstGeom prst="actionButtonHom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78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К маме-речке я бегу</a:t>
            </a:r>
            <a:br>
              <a:rPr lang="ru-RU" dirty="0"/>
            </a:br>
            <a:r>
              <a:rPr lang="ru-RU" dirty="0"/>
              <a:t>И молчать я не могу.</a:t>
            </a:r>
            <a:br>
              <a:rPr lang="ru-RU" dirty="0"/>
            </a:br>
            <a:r>
              <a:rPr lang="ru-RU" dirty="0"/>
              <a:t>Я ее сынок родной,</a:t>
            </a:r>
            <a:br>
              <a:rPr lang="ru-RU" dirty="0"/>
            </a:br>
            <a:r>
              <a:rPr lang="ru-RU" dirty="0"/>
              <a:t>А родился я весной.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Ручей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524" y="2503825"/>
            <a:ext cx="5206678" cy="39050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8506" y="5848157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3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Большая белая скала</a:t>
            </a:r>
            <a:br>
              <a:rPr lang="ru-RU" dirty="0"/>
            </a:br>
            <a:r>
              <a:rPr lang="ru-RU" dirty="0"/>
              <a:t>Всю зиму крепла и росла.</a:t>
            </a:r>
            <a:br>
              <a:rPr lang="ru-RU" dirty="0"/>
            </a:br>
            <a:r>
              <a:rPr lang="ru-RU" dirty="0"/>
              <a:t>Но от весеннего тепла</a:t>
            </a:r>
            <a:br>
              <a:rPr lang="ru-RU" dirty="0"/>
            </a:br>
            <a:r>
              <a:rPr lang="ru-RU" dirty="0"/>
              <a:t>Скала осела, потекла</a:t>
            </a:r>
            <a:r>
              <a:rPr lang="ru-RU" dirty="0" smtClean="0"/>
              <a:t>…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5069711"/>
            <a:ext cx="5181600" cy="1107252"/>
          </a:xfrm>
        </p:spPr>
        <p:txBody>
          <a:bodyPr/>
          <a:lstStyle/>
          <a:p>
            <a:r>
              <a:rPr lang="ru-RU" dirty="0" smtClean="0"/>
              <a:t>Сугроб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7623" y="803486"/>
            <a:ext cx="5752377" cy="37837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5815" y="5623337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4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180618"/>
            <a:ext cx="5181600" cy="4996345"/>
          </a:xfrm>
        </p:spPr>
        <p:txBody>
          <a:bodyPr>
            <a:normAutofit/>
          </a:bodyPr>
          <a:lstStyle/>
          <a:p>
            <a:r>
              <a:rPr lang="ru-RU" dirty="0" smtClean="0"/>
              <a:t>Старый дед, ему сто лет,</a:t>
            </a:r>
            <a:br>
              <a:rPr lang="ru-RU" dirty="0" smtClean="0"/>
            </a:br>
            <a:r>
              <a:rPr lang="ru-RU" dirty="0" smtClean="0"/>
              <a:t>Мост намостил,</a:t>
            </a:r>
            <a:br>
              <a:rPr lang="ru-RU" dirty="0" smtClean="0"/>
            </a:br>
            <a:r>
              <a:rPr lang="ru-RU" dirty="0" smtClean="0"/>
              <a:t>А пришла молода –</a:t>
            </a:r>
            <a:br>
              <a:rPr lang="ru-RU" dirty="0" smtClean="0"/>
            </a:br>
            <a:r>
              <a:rPr lang="ru-RU" dirty="0" smtClean="0"/>
              <a:t>Весь мост разлила. 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180618"/>
            <a:ext cx="5181600" cy="4996345"/>
          </a:xfrm>
        </p:spPr>
        <p:txBody>
          <a:bodyPr>
            <a:normAutofit/>
          </a:bodyPr>
          <a:lstStyle/>
          <a:p>
            <a:r>
              <a:rPr lang="ru-RU" dirty="0"/>
              <a:t>Мороз и Весна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924" y="3144609"/>
            <a:ext cx="3761772" cy="28818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520" y="3144610"/>
            <a:ext cx="3846456" cy="28818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3566" y="5780688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8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Это что за хор?</a:t>
            </a:r>
            <a:br>
              <a:rPr lang="ru-RU" dirty="0"/>
            </a:br>
            <a:r>
              <a:rPr lang="ru-RU" dirty="0"/>
              <a:t>Чудеса!</a:t>
            </a:r>
            <a:br>
              <a:rPr lang="ru-RU" dirty="0"/>
            </a:br>
            <a:r>
              <a:rPr lang="ru-RU" dirty="0"/>
              <a:t>Побежали с гор</a:t>
            </a:r>
            <a:br>
              <a:rPr lang="ru-RU" dirty="0"/>
            </a:br>
            <a:r>
              <a:rPr lang="ru-RU" dirty="0"/>
              <a:t>Голоса…</a:t>
            </a:r>
            <a:br>
              <a:rPr lang="ru-RU" dirty="0"/>
            </a:br>
            <a:r>
              <a:rPr lang="ru-RU" dirty="0"/>
              <a:t>И такой крутой </a:t>
            </a:r>
            <a:br>
              <a:rPr lang="ru-RU" dirty="0"/>
            </a:br>
            <a:r>
              <a:rPr lang="ru-RU" dirty="0"/>
              <a:t>Был разбег,</a:t>
            </a:r>
            <a:br>
              <a:rPr lang="ru-RU" dirty="0"/>
            </a:br>
            <a:r>
              <a:rPr lang="ru-RU" dirty="0"/>
              <a:t>Что от песни той</a:t>
            </a:r>
            <a:br>
              <a:rPr lang="ru-RU" dirty="0"/>
            </a:br>
            <a:r>
              <a:rPr lang="ru-RU" dirty="0"/>
              <a:t>Таял снег.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388962"/>
            <a:ext cx="5181600" cy="4788001"/>
          </a:xfrm>
        </p:spPr>
        <p:txBody>
          <a:bodyPr/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Весенние ручьи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569" y="2072415"/>
            <a:ext cx="5622101" cy="37228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9070" y="5780688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9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Как называются цветы, которые первыми появляются после снега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56790"/>
            <a:ext cx="10515600" cy="5208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Подснежники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063" y="1912380"/>
            <a:ext cx="5391873" cy="35855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5519" y="5720946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3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Какая птица раньше всех возвращается из теплых стран?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636871"/>
            <a:ext cx="10515600" cy="54009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Грач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787" y="1472878"/>
            <a:ext cx="5322425" cy="39918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5815" y="5780688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6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называется дерево, на котором весной распускаются пушистые комочки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706319"/>
            <a:ext cx="10515600" cy="62503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Верба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035" y="1818315"/>
            <a:ext cx="5153929" cy="37603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5815" y="5706319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60865" cy="1325563"/>
          </a:xfrm>
        </p:spPr>
        <p:txBody>
          <a:bodyPr>
            <a:normAutofit/>
          </a:bodyPr>
          <a:lstStyle/>
          <a:p>
            <a:r>
              <a:rPr lang="ru-RU" sz="4000" dirty="0"/>
              <a:t>Какой весенний цветок изображен на картинке?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37095" y="2334125"/>
            <a:ext cx="3316705" cy="384283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  <a:t>А) Подснежник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  <a:t>Б) Шафран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  <a:t>В) Медуница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  <a:t>Г) Нарцисс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87" y="2332845"/>
            <a:ext cx="5706738" cy="31760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Солнце 7"/>
          <p:cNvSpPr/>
          <p:nvPr/>
        </p:nvSpPr>
        <p:spPr>
          <a:xfrm>
            <a:off x="7519303" y="4516916"/>
            <a:ext cx="385590" cy="36355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5815" y="5780687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4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Какая весенняя птица изображена на картинке?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  <a:t>А) Кукушка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  <a:t>Б) Жаворонок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  <a:t>В) Скворец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  <a:t>Г) Зяблик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37" y="2676971"/>
            <a:ext cx="438950" cy="402371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7158" t="13998" r="6515" b="10047"/>
          <a:stretch/>
        </p:blipFill>
        <p:spPr>
          <a:xfrm>
            <a:off x="3982548" y="1690688"/>
            <a:ext cx="6375829" cy="42317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7093" y="5796032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6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894" y="365125"/>
            <a:ext cx="10769906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Когда проходит день весеннего равноденствия?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/>
              <a:t>А</a:t>
            </a:r>
            <a:r>
              <a:rPr lang="ru-RU" dirty="0"/>
              <a:t>) </a:t>
            </a:r>
            <a:r>
              <a:rPr lang="ru-RU" dirty="0" smtClean="0"/>
              <a:t>21 </a:t>
            </a:r>
            <a:r>
              <a:rPr lang="ru-RU" dirty="0"/>
              <a:t>марта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Б) </a:t>
            </a:r>
            <a:r>
              <a:rPr lang="ru-RU" dirty="0" smtClean="0"/>
              <a:t>1 </a:t>
            </a:r>
            <a:r>
              <a:rPr lang="ru-RU" dirty="0"/>
              <a:t>апреля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В) 21 </a:t>
            </a:r>
            <a:r>
              <a:rPr lang="ru-RU" dirty="0" smtClean="0"/>
              <a:t>мая</a:t>
            </a:r>
            <a:br>
              <a:rPr lang="ru-RU" dirty="0" smtClean="0"/>
            </a:br>
            <a:r>
              <a:rPr lang="ru-RU" dirty="0"/>
              <a:t>Г) 1 </a:t>
            </a:r>
            <a:r>
              <a:rPr lang="ru-RU" dirty="0" smtClean="0"/>
              <a:t>марта</a:t>
            </a:r>
            <a:r>
              <a:rPr lang="ru-RU" dirty="0"/>
              <a:t> 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05475" y="1551147"/>
            <a:ext cx="5972043" cy="39440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50" y="2082059"/>
            <a:ext cx="438950" cy="402371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5148" y="5780688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2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3388"/>
            <a:ext cx="10515600" cy="1024570"/>
          </a:xfrm>
        </p:spPr>
        <p:txBody>
          <a:bodyPr>
            <a:norm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</a:rPr>
              <a:t>Кто является автором этого стихотворения?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50745" cy="3991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  <a:t>Зима недаром злится,</a:t>
            </a:r>
            <a:b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</a:br>
            <a: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  <a:t>Прошла ее пора -</a:t>
            </a:r>
            <a:b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</a:br>
            <a: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  <a:t>Весна в окно стучится</a:t>
            </a:r>
            <a:b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</a:br>
            <a: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  <a:t>И гонит со двора.</a:t>
            </a:r>
            <a:b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</a:br>
            <a: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  <a:t>И все засуетилось,</a:t>
            </a:r>
            <a:b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</a:br>
            <a: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  <a:t>Все нудит Зиму вон -</a:t>
            </a:r>
            <a:b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</a:br>
            <a: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  <a:t>И жаворонки в небе</a:t>
            </a:r>
            <a:b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</a:br>
            <a: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  <a:t>Уж подняли трезвон.</a:t>
            </a:r>
            <a:b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</a:br>
            <a: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  <a:t>Зима еще хлопочет</a:t>
            </a:r>
            <a:b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</a:br>
            <a:r>
              <a:rPr lang="ru-RU" sz="2400" b="0" i="1" dirty="0" smtClean="0">
                <a:solidFill>
                  <a:srgbClr val="000000"/>
                </a:solidFill>
                <a:effectLst/>
                <a:latin typeface="Helvetica Neue"/>
              </a:rPr>
              <a:t>И на Весну ворчит.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69523" y="4707904"/>
            <a:ext cx="3614477" cy="17154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Фёдор Иванович Тютчев</a:t>
            </a:r>
          </a:p>
          <a:p>
            <a:pPr marL="0" indent="0" algn="ctr">
              <a:buNone/>
            </a:pPr>
            <a:r>
              <a:rPr lang="ru-RU" dirty="0" smtClean="0"/>
              <a:t>(1803-1873)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991" y="1108772"/>
            <a:ext cx="3284276" cy="333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438" y="3252500"/>
            <a:ext cx="3773085" cy="28298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Управляющая кнопка: возврат 7">
            <a:hlinkClick r:id="rId4" action="ppaction://hlinksldjump" highlightClick="1"/>
          </p:cNvPr>
          <p:cNvSpPr/>
          <p:nvPr/>
        </p:nvSpPr>
        <p:spPr>
          <a:xfrm>
            <a:off x="11153187" y="5842162"/>
            <a:ext cx="749147" cy="775685"/>
          </a:xfrm>
          <a:prstGeom prst="actionButtonRetur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72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453" y="344660"/>
            <a:ext cx="5851848" cy="2179770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Какой художник написал эту знаменитую картину «Грачи прилетели»?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6419" y="2893688"/>
            <a:ext cx="5181600" cy="363206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  <a:t>А) Игорь Грабарь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  <a:t>Б) Исаак Левитан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  <a:t>В) Константин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Helvetica Neue"/>
              </a:rPr>
              <a:t>Юон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  <a:t>Г) Алексей Саврасов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90" y="5062262"/>
            <a:ext cx="438950" cy="402371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301" y="362070"/>
            <a:ext cx="4715218" cy="61636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2289" y="5733206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Какой художник написал эту знаменитую </a:t>
            </a:r>
            <a:r>
              <a:rPr lang="ru-RU" dirty="0" smtClean="0"/>
              <a:t>картину «Март»?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743199"/>
            <a:ext cx="5181600" cy="3433763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None/>
            </a:pPr>
            <a:r>
              <a:rPr lang="ru-RU" dirty="0">
                <a:solidFill>
                  <a:srgbClr val="000000"/>
                </a:solidFill>
                <a:latin typeface="Helvetica Neue"/>
              </a:rPr>
              <a:t>А) </a:t>
            </a:r>
            <a:r>
              <a:rPr lang="ru-RU" dirty="0" smtClean="0">
                <a:solidFill>
                  <a:srgbClr val="000000"/>
                </a:solidFill>
                <a:latin typeface="Helvetica Neue"/>
              </a:rPr>
              <a:t>Игорь Грабарь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Б) Исаак Левитан 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В) Константин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Юон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Г) </a:t>
            </a:r>
            <a:r>
              <a:rPr lang="ru-RU" dirty="0" smtClean="0">
                <a:solidFill>
                  <a:srgbClr val="000000"/>
                </a:solidFill>
                <a:latin typeface="Helvetica Neue"/>
              </a:rPr>
              <a:t>Алексей Саврасов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95" y="3632928"/>
            <a:ext cx="438950" cy="4023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927" y="1955342"/>
            <a:ext cx="5333222" cy="41599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8116" y="5718980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9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Какой художник написал эту знаменитую </a:t>
            </a:r>
            <a:r>
              <a:rPr lang="ru-RU" dirty="0" smtClean="0"/>
              <a:t>картину «</a:t>
            </a:r>
            <a:r>
              <a:rPr lang="ru-RU" dirty="0"/>
              <a:t>Мартовское </a:t>
            </a:r>
            <a:r>
              <a:rPr lang="ru-RU" dirty="0" smtClean="0"/>
              <a:t>солнце»?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743199"/>
            <a:ext cx="5181600" cy="3433763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None/>
            </a:pPr>
            <a:r>
              <a:rPr lang="ru-RU" dirty="0">
                <a:solidFill>
                  <a:srgbClr val="000000"/>
                </a:solidFill>
                <a:latin typeface="Helvetica Neue"/>
              </a:rPr>
              <a:t>А) </a:t>
            </a:r>
            <a:r>
              <a:rPr lang="ru-RU" dirty="0" smtClean="0">
                <a:solidFill>
                  <a:srgbClr val="000000"/>
                </a:solidFill>
                <a:latin typeface="Helvetica Neue"/>
              </a:rPr>
              <a:t>Игорь Грабарь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Б) Исаак Левитан 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В) Константин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Юон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Г) </a:t>
            </a:r>
            <a:r>
              <a:rPr lang="ru-RU" dirty="0" smtClean="0">
                <a:solidFill>
                  <a:srgbClr val="000000"/>
                </a:solidFill>
                <a:latin typeface="Helvetica Neue"/>
              </a:rPr>
              <a:t>Алексей Саврасов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144" y="2034676"/>
            <a:ext cx="5392151" cy="39802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33" y="4258894"/>
            <a:ext cx="438950" cy="402371"/>
          </a:xfrm>
          <a:prstGeom prst="rect">
            <a:avLst/>
          </a:prstGeom>
        </p:spPr>
      </p:pic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0243" y="5780687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4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Какой художник написал эту знаменитую </a:t>
            </a:r>
            <a:r>
              <a:rPr lang="ru-RU" dirty="0" smtClean="0"/>
              <a:t>картину «Весна. Большая вода»?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743199"/>
            <a:ext cx="5181600" cy="3433763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None/>
            </a:pPr>
            <a:r>
              <a:rPr lang="ru-RU" dirty="0">
                <a:solidFill>
                  <a:srgbClr val="000000"/>
                </a:solidFill>
                <a:latin typeface="Helvetica Neue"/>
              </a:rPr>
              <a:t>А) </a:t>
            </a:r>
            <a:r>
              <a:rPr lang="ru-RU" dirty="0" smtClean="0">
                <a:solidFill>
                  <a:srgbClr val="000000"/>
                </a:solidFill>
                <a:latin typeface="Helvetica Neue"/>
              </a:rPr>
              <a:t>Игорь Грабарь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Б) Исаак Левитан 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В) Константин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Юон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Г) </a:t>
            </a:r>
            <a:r>
              <a:rPr lang="ru-RU" dirty="0" smtClean="0">
                <a:solidFill>
                  <a:srgbClr val="000000"/>
                </a:solidFill>
                <a:latin typeface="Helvetica Neue"/>
              </a:rPr>
              <a:t>Алексей Саврасов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941" y="1932972"/>
            <a:ext cx="4103624" cy="46518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95" y="3632928"/>
            <a:ext cx="438950" cy="402371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1541" y="5780687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6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Какой художник написал эту знаменитую </a:t>
            </a:r>
            <a:r>
              <a:rPr lang="ru-RU" dirty="0" smtClean="0"/>
              <a:t>картину «Мартовский снег»?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743199"/>
            <a:ext cx="5181600" cy="3433763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None/>
            </a:pPr>
            <a:r>
              <a:rPr lang="ru-RU" dirty="0">
                <a:solidFill>
                  <a:srgbClr val="000000"/>
                </a:solidFill>
                <a:latin typeface="Helvetica Neue"/>
              </a:rPr>
              <a:t>А) </a:t>
            </a:r>
            <a:r>
              <a:rPr lang="ru-RU" dirty="0" smtClean="0">
                <a:solidFill>
                  <a:srgbClr val="000000"/>
                </a:solidFill>
                <a:latin typeface="Helvetica Neue"/>
              </a:rPr>
              <a:t>Игорь Грабарь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Б) Исаак Левитан 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В) Константин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Юон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Г) </a:t>
            </a:r>
            <a:r>
              <a:rPr lang="ru-RU" dirty="0" smtClean="0">
                <a:solidFill>
                  <a:srgbClr val="000000"/>
                </a:solidFill>
                <a:latin typeface="Helvetica Neue"/>
              </a:rPr>
              <a:t>Алексей Саврасов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95" y="2950022"/>
            <a:ext cx="438950" cy="4023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478" y="1852939"/>
            <a:ext cx="3582365" cy="46726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8668" y="5780687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5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14937" y="2349660"/>
            <a:ext cx="695638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9600" b="1" cap="none" spc="0" dirty="0" smtClean="0">
                <a:ln/>
                <a:solidFill>
                  <a:srgbClr val="00B050"/>
                </a:solidFill>
                <a:effectLst/>
              </a:rPr>
              <a:t>МОЛОДЦЫ !</a:t>
            </a:r>
            <a:endParaRPr lang="ru-RU" sz="96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8278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0328" y="365125"/>
            <a:ext cx="9833472" cy="989949"/>
          </a:xfrm>
        </p:spPr>
        <p:txBody>
          <a:bodyPr/>
          <a:lstStyle/>
          <a:p>
            <a:r>
              <a:rPr lang="ru-RU" dirty="0" smtClean="0"/>
              <a:t>Назовите автора этих строк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542362"/>
            <a:ext cx="5181600" cy="51338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Черёмуха душистая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С весною расцвела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И ветки золотистые,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Что кудри, завила.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Кругом роса медвяная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Сползает по коре,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Под нею зелень пряная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Сияет в серебре.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А рядом, у проталинки,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В траве, между корней,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Бежит, струится маленький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Серебряный ручей.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Черёмуха душистая,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Развесившись, стоит,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А зелень золотистая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На солнышке горит.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Ручей волной гремучею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Все ветки обдает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И вкрадчиво под кручею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Ей песенки поет.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76222" y="5398264"/>
            <a:ext cx="4230477" cy="14597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 smtClean="0"/>
              <a:t>Сергей Александрович Есенин </a:t>
            </a:r>
          </a:p>
          <a:p>
            <a:pPr marL="0" indent="0" algn="ctr">
              <a:buNone/>
            </a:pPr>
            <a:r>
              <a:rPr lang="ru-RU" dirty="0" smtClean="0"/>
              <a:t>(1895 – 1925)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243" y="1355074"/>
            <a:ext cx="3944039" cy="3944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136" y="5883673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2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автор этих строк?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0065" y="1506136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Уж тает снег, бегут ручьи,</a:t>
            </a:r>
            <a:br>
              <a:rPr lang="ru-RU" sz="2400" dirty="0" smtClean="0"/>
            </a:br>
            <a:r>
              <a:rPr lang="ru-RU" sz="2400" dirty="0" smtClean="0"/>
              <a:t>В окно повеяло весною…</a:t>
            </a:r>
            <a:br>
              <a:rPr lang="ru-RU" sz="2400" dirty="0" smtClean="0"/>
            </a:br>
            <a:r>
              <a:rPr lang="ru-RU" sz="2400" dirty="0" smtClean="0"/>
              <a:t>Засвищут скоро соловьи,</a:t>
            </a:r>
            <a:br>
              <a:rPr lang="ru-RU" sz="2400" dirty="0" smtClean="0"/>
            </a:br>
            <a:r>
              <a:rPr lang="ru-RU" sz="2400" dirty="0" smtClean="0"/>
              <a:t>И лес оденется </a:t>
            </a:r>
            <a:r>
              <a:rPr lang="ru-RU" sz="2400" dirty="0" err="1" smtClean="0"/>
              <a:t>листвою</a:t>
            </a:r>
            <a:r>
              <a:rPr lang="ru-RU" sz="2400" dirty="0" smtClean="0"/>
              <a:t>!</a:t>
            </a:r>
          </a:p>
          <a:p>
            <a:pPr marL="0" indent="0">
              <a:buNone/>
            </a:pPr>
            <a:r>
              <a:rPr lang="ru-RU" sz="2400" dirty="0" smtClean="0"/>
              <a:t>Чиста небесная лазурь,</a:t>
            </a:r>
            <a:br>
              <a:rPr lang="ru-RU" sz="2400" dirty="0" smtClean="0"/>
            </a:br>
            <a:r>
              <a:rPr lang="ru-RU" sz="2400" dirty="0" smtClean="0"/>
              <a:t>Теплей и ярче солнце стало,</a:t>
            </a:r>
            <a:br>
              <a:rPr lang="ru-RU" sz="2400" dirty="0" smtClean="0"/>
            </a:br>
            <a:r>
              <a:rPr lang="ru-RU" sz="2400" dirty="0" smtClean="0"/>
              <a:t>Пора метелей злых и бурь</a:t>
            </a:r>
            <a:br>
              <a:rPr lang="ru-RU" sz="2400" dirty="0" smtClean="0"/>
            </a:br>
            <a:r>
              <a:rPr lang="ru-RU" sz="2400" dirty="0" smtClean="0"/>
              <a:t>Опять надолго миновала.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78765" y="365125"/>
            <a:ext cx="3796229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2582" y="1542625"/>
            <a:ext cx="5868318" cy="4064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132" y="4676639"/>
            <a:ext cx="2572324" cy="19292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623" y="4687655"/>
            <a:ext cx="1677969" cy="19868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4930" y="5881963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2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4697"/>
          </a:xfrm>
        </p:spPr>
        <p:txBody>
          <a:bodyPr/>
          <a:lstStyle/>
          <a:p>
            <a:r>
              <a:rPr lang="ru-RU" dirty="0" smtClean="0"/>
              <a:t>Кто автор этих строк?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759" y="1189822"/>
            <a:ext cx="4693186" cy="5563517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000" dirty="0"/>
              <a:t>Гонимы вешними лучами,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С окрестных гор уже снега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Сбежали мутными ручьями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На потопленные луга.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Улыбкой ясною природа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Сквозь сон встречает утро года;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Синея блещут небеса.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Еще прозрачные, леса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Как будто пухом зеленеют.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Пчела за данью полевой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Летит из кельи восковой.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Долины сохнут и пестреют;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Стада шумят, и соловей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Уж пел в безмолвии ночей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1" y="1923357"/>
            <a:ext cx="5892128" cy="367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5959" y="5890093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2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автор этого произведения?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Люблю грозу в начале мая,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Когда весенний, первый гром,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Как бы </a:t>
            </a:r>
            <a:r>
              <a:rPr lang="ru-RU" dirty="0" err="1"/>
              <a:t>резвяся</a:t>
            </a:r>
            <a:r>
              <a:rPr lang="ru-RU" dirty="0"/>
              <a:t> и играя,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Грохочет в небе голубом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Гремят </a:t>
            </a:r>
            <a:r>
              <a:rPr lang="ru-RU" dirty="0"/>
              <a:t>раскаты молодые!</a:t>
            </a:r>
            <a:br>
              <a:rPr lang="ru-RU" dirty="0"/>
            </a:br>
            <a:r>
              <a:rPr lang="ru-RU" dirty="0"/>
              <a:t>Вот дождик брызнул, пыль летит...</a:t>
            </a:r>
            <a:br>
              <a:rPr lang="ru-RU" dirty="0"/>
            </a:br>
            <a:r>
              <a:rPr lang="ru-RU" dirty="0"/>
              <a:t>Повисли перлы дождевые,</a:t>
            </a:r>
            <a:br>
              <a:rPr lang="ru-RU" dirty="0"/>
            </a:br>
            <a:r>
              <a:rPr lang="ru-RU" dirty="0"/>
              <a:t>И солнце нити золотит...</a:t>
            </a:r>
          </a:p>
          <a:p>
            <a:pPr marL="0" indent="0">
              <a:buNone/>
            </a:pPr>
            <a:r>
              <a:rPr lang="ru-RU" dirty="0"/>
              <a:t>С горы бежит поток проворный,</a:t>
            </a:r>
            <a:br>
              <a:rPr lang="ru-RU" dirty="0"/>
            </a:br>
            <a:r>
              <a:rPr lang="ru-RU" dirty="0"/>
              <a:t>В лесу не молкнет птичий гам,</a:t>
            </a:r>
            <a:br>
              <a:rPr lang="ru-RU" dirty="0"/>
            </a:br>
            <a:r>
              <a:rPr lang="ru-RU" dirty="0"/>
              <a:t>И гам лесной, и шум нагорный —</a:t>
            </a:r>
            <a:br>
              <a:rPr lang="ru-RU" dirty="0"/>
            </a:br>
            <a:r>
              <a:rPr lang="ru-RU" dirty="0"/>
              <a:t>Все вторит весело громам...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7" b="100000" l="625" r="99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698" y="1577420"/>
            <a:ext cx="5559846" cy="416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574" y="5908127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является автором этого произведения?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804971" cy="480652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Уходи, Зима седая!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Уж красавицы Весны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Колесница золотая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Мчится с горней вышины!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Старой спорить ли, тщедушной,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С ней - царицею цветов,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С целой армией воздушной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Благовонных ветерков!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А что шума, что гуденья,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Теплых ливней и лучей,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И </a:t>
            </a:r>
            <a:r>
              <a:rPr lang="ru-RU" dirty="0" err="1"/>
              <a:t>чиликанья</a:t>
            </a:r>
            <a:r>
              <a:rPr lang="ru-RU" dirty="0"/>
              <a:t>, и пенья!..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Уходи себе скорей!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У нее не лук, не стрелы,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Улыбнулась лишь - и ты,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Подобрав свой саван белый,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Поползла в овраг, в кусты!..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Да найдут и по оврагам!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Вон - уж пчел рои шумят,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И летит победным флагом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Пестрых бабочек отряд!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1476" y="1583253"/>
            <a:ext cx="5849921" cy="4123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9702" y="5949107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9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3849"/>
          </a:xfrm>
        </p:spPr>
        <p:txBody>
          <a:bodyPr/>
          <a:lstStyle/>
          <a:p>
            <a:r>
              <a:rPr lang="ru-RU" dirty="0" smtClean="0"/>
              <a:t>Сопоставьте месяц и признак этого месяца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191439" cy="4351338"/>
          </a:xfrm>
        </p:spPr>
        <p:txBody>
          <a:bodyPr>
            <a:normAutofit fontScale="92500"/>
          </a:bodyPr>
          <a:lstStyle/>
          <a:p>
            <a:r>
              <a:rPr lang="ru-RU" sz="3600" dirty="0" smtClean="0"/>
              <a:t>Март</a:t>
            </a:r>
          </a:p>
          <a:p>
            <a:pPr marL="0" indent="0">
              <a:buNone/>
            </a:pPr>
            <a:endParaRPr lang="ru-RU" sz="3600" dirty="0" smtClean="0"/>
          </a:p>
          <a:p>
            <a:r>
              <a:rPr lang="ru-RU" sz="3600" dirty="0" smtClean="0"/>
              <a:t>Апрель</a:t>
            </a:r>
          </a:p>
          <a:p>
            <a:endParaRPr lang="ru-RU" sz="3600" dirty="0" smtClean="0"/>
          </a:p>
          <a:p>
            <a:r>
              <a:rPr lang="ru-RU" sz="3600" dirty="0" smtClean="0"/>
              <a:t>Май</a:t>
            </a:r>
            <a:endParaRPr lang="ru-RU" sz="36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5023692" y="1825625"/>
            <a:ext cx="6863508" cy="4351338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Он водою славен, проворные ручьи клокочут, сбегая в лощины и овраги. Кругом появляются лужи и первая молодая травка</a:t>
            </a:r>
          </a:p>
          <a:p>
            <a:r>
              <a:rPr lang="ru-RU" dirty="0" smtClean="0"/>
              <a:t>Обряжаются березняки, ткут пёстрые узоры цветы на полянах, а по оврагам черёмуха развешивает нежные облака.</a:t>
            </a:r>
          </a:p>
          <a:p>
            <a:r>
              <a:rPr lang="ru-RU" dirty="0" smtClean="0"/>
              <a:t>Кругом лежит снег, но солнце светит ярче и теплее. С каждым днём всё дольше задерживается солнышко. Небо голубеет. С крыш капает, потихоньку природа начинает просыпаться от зимнего сна.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212623" y="2029113"/>
            <a:ext cx="2811069" cy="2396131"/>
          </a:xfrm>
          <a:prstGeom prst="straightConnector1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2511847" y="2029113"/>
            <a:ext cx="2511845" cy="1259724"/>
          </a:xfrm>
          <a:prstGeom prst="straightConnector1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212624" y="3288837"/>
            <a:ext cx="2811068" cy="1136407"/>
          </a:xfrm>
          <a:prstGeom prst="straightConnector1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Рисунок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230" y="5921065"/>
            <a:ext cx="75597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5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615</Words>
  <Application>Microsoft Office PowerPoint</Application>
  <PresentationFormat>Широкоэкранный</PresentationFormat>
  <Paragraphs>158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Helvetica Neue</vt:lpstr>
      <vt:lpstr>Тема Office</vt:lpstr>
      <vt:lpstr>Подготовила  учитель начальных классов  Баринова Елена Викторовна</vt:lpstr>
      <vt:lpstr>Презентация PowerPoint</vt:lpstr>
      <vt:lpstr>Кто является автором этого стихотворения?</vt:lpstr>
      <vt:lpstr>Назовите автора этих строк</vt:lpstr>
      <vt:lpstr>Кто автор этих строк?</vt:lpstr>
      <vt:lpstr>Кто автор этих строк?</vt:lpstr>
      <vt:lpstr>Кто автор этого произведения?</vt:lpstr>
      <vt:lpstr>Кто является автором этого произведения?</vt:lpstr>
      <vt:lpstr>Сопоставьте месяц и признак этого месяца</vt:lpstr>
      <vt:lpstr>Соотнеси приметы весны</vt:lpstr>
      <vt:lpstr>Соотнеси приметы весны</vt:lpstr>
      <vt:lpstr>Составьте поговорку о весне</vt:lpstr>
      <vt:lpstr>Вы будете отгадывать загадки, загаданные русскими пословицами. Чем меньше пословиц-подсказок для этого вам понадобится, тем лучше!</vt:lpstr>
      <vt:lpstr>Вы будете отгадывать загадки, загаданные русскими пословицами. Чем меньше пословиц-подсказок для этого вам понадобится, тем лучше!</vt:lpstr>
      <vt:lpstr>Вы будете отгадывать загадки, загаданные русскими пословицами. Чем меньше пословиц-подсказок для этого вам понадобится, тем лучше!</vt:lpstr>
      <vt:lpstr>Вы будете отгадывать загадки, загаданные русскими пословицами. Чем меньше пословиц-подсказок для этого вам понадобится, тем лучше!</vt:lpstr>
      <vt:lpstr>Разгадайте пословицу о весне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называются цветы, которые первыми появляются после снега?</vt:lpstr>
      <vt:lpstr>Какая птица раньше всех возвращается из теплых стран? </vt:lpstr>
      <vt:lpstr>Как называется дерево, на котором весной распускаются пушистые комочки?</vt:lpstr>
      <vt:lpstr>Какой весенний цветок изображен на картинке?</vt:lpstr>
      <vt:lpstr>Какая весенняя птица изображена на картинке?</vt:lpstr>
      <vt:lpstr>Когда проходит день весеннего равноденствия?  </vt:lpstr>
      <vt:lpstr>Какой художник написал эту знаменитую картину «Грачи прилетели»?</vt:lpstr>
      <vt:lpstr>Какой художник написал эту знаменитую картину «Март»?</vt:lpstr>
      <vt:lpstr>Какой художник написал эту знаменитую картину «Мартовское солнце»?</vt:lpstr>
      <vt:lpstr>Какой художник написал эту знаменитую картину «Весна. Большая вода»?</vt:lpstr>
      <vt:lpstr>Какой художник написал эту знаменитую картину «Мартовский снег»?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</dc:title>
  <dc:creator>Елена</dc:creator>
  <cp:lastModifiedBy>Елена</cp:lastModifiedBy>
  <cp:revision>26</cp:revision>
  <dcterms:created xsi:type="dcterms:W3CDTF">2017-03-17T03:46:11Z</dcterms:created>
  <dcterms:modified xsi:type="dcterms:W3CDTF">2017-03-17T07:08:59Z</dcterms:modified>
</cp:coreProperties>
</file>