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4" r:id="rId9"/>
    <p:sldId id="275" r:id="rId10"/>
    <p:sldId id="276" r:id="rId11"/>
    <p:sldId id="271" r:id="rId12"/>
    <p:sldId id="272" r:id="rId13"/>
    <p:sldId id="273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7E60-1F78-4A12-848B-57AA4B86C29A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33E11-0B11-42F0-A67D-6180C5FCE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5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61B1B-C5EF-45DB-B36E-0736511D367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032B-BA94-435C-8270-C84455C92D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CCBD0-AF65-429A-B116-9013E89BA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538F-6BE3-4F4F-84A4-1C9C063CE0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188C-5CC8-487F-AB07-3A1E33A4BA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704E-CFB2-4371-9FA5-73FBB01DAF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3A77-81DF-4BC7-A3C3-4ED5E99655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83A5-C8D2-4294-B4CA-E05F9117FC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AC72-166C-49A9-A12D-D2098E043D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2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E952-BFEA-4EA0-B768-2A618C7F3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CDAA-72E3-4CC4-A40B-3D62B8B572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3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0DF5-233E-436A-BE97-E7A647D7BB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21AE-5B53-4567-9EE9-99A28CA504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6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B9A6-7CA3-4C50-9A51-313F2D9538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E598-A4E5-47B9-B5BF-4C23685ABE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2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04DC-D833-4E20-8110-E3111B88E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9C37-649C-46CE-AC65-8BDD57C5A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1438" y="6556375"/>
            <a:ext cx="20002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C0504D">
                    <a:lumMod val="75000"/>
                  </a:srgbClr>
                </a:solidFill>
              </a:rPr>
              <a:t>scul32.ucoz.ru</a:t>
            </a:r>
            <a:endParaRPr lang="ru-RU" sz="9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281B19-FEC0-4131-BA52-DDED2339CC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32980-4EBF-4353-A792-92EC6A574F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4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136903" cy="4896544"/>
          </a:xfrm>
        </p:spPr>
        <p:txBody>
          <a:bodyPr/>
          <a:lstStyle/>
          <a:p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Интеллектуальная игра по русскому языку.</a:t>
            </a:r>
            <a:br>
              <a:rPr lang="ru-RU" altLang="ru-RU" sz="3200" dirty="0" smtClean="0"/>
            </a:br>
            <a:r>
              <a:rPr lang="ru-RU" altLang="ru-RU" sz="3200" dirty="0" smtClean="0"/>
              <a:t>3 класс</a:t>
            </a:r>
            <a:br>
              <a:rPr lang="ru-RU" altLang="ru-RU" sz="3200" dirty="0" smtClean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2000" dirty="0" smtClean="0"/>
              <a:t>Подготовила </a:t>
            </a:r>
            <a:br>
              <a:rPr lang="ru-RU" altLang="ru-RU" sz="2000" dirty="0" smtClean="0"/>
            </a:br>
            <a:r>
              <a:rPr lang="ru-RU" altLang="ru-RU" sz="2000" dirty="0" smtClean="0"/>
              <a:t>учитель начальных классов </a:t>
            </a:r>
            <a:br>
              <a:rPr lang="ru-RU" altLang="ru-RU" sz="2000" dirty="0" smtClean="0"/>
            </a:br>
            <a:r>
              <a:rPr lang="ru-RU" altLang="ru-RU" sz="2000" dirty="0" smtClean="0"/>
              <a:t>МБОУ СОШ №2 г.Лысково</a:t>
            </a:r>
            <a:br>
              <a:rPr lang="ru-RU" altLang="ru-RU" sz="2000" dirty="0" smtClean="0"/>
            </a:br>
            <a:r>
              <a:rPr lang="ru-RU" altLang="ru-RU" sz="2000" dirty="0" smtClean="0"/>
              <a:t> Баринова Елена Викторовна</a:t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3071813"/>
            <a:ext cx="6456188" cy="86124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smtClean="0">
                <a:solidFill>
                  <a:srgbClr val="C00000"/>
                </a:solidFill>
              </a:rPr>
              <a:t>ЗНАТОКИ РУССКОГО ЯЗЫКА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Назовите </a:t>
            </a:r>
            <a:r>
              <a:rPr lang="ru-RU" sz="3600" dirty="0">
                <a:solidFill>
                  <a:srgbClr val="7030A0"/>
                </a:solidFill>
              </a:rPr>
              <a:t>слово,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относящееся </a:t>
            </a:r>
            <a:r>
              <a:rPr lang="ru-RU" sz="3600" dirty="0">
                <a:solidFill>
                  <a:srgbClr val="7030A0"/>
                </a:solidFill>
              </a:rPr>
              <a:t>к другой части </a:t>
            </a:r>
            <a:r>
              <a:rPr lang="ru-RU" sz="3600" dirty="0" smtClean="0">
                <a:solidFill>
                  <a:srgbClr val="7030A0"/>
                </a:solidFill>
              </a:rPr>
              <a:t>речи.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96752"/>
            <a:ext cx="6275040" cy="47525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зелёный </a:t>
            </a:r>
          </a:p>
          <a:p>
            <a:endParaRPr lang="ru-RU" dirty="0" smtClean="0"/>
          </a:p>
          <a:p>
            <a:r>
              <a:rPr lang="ru-RU" dirty="0" smtClean="0"/>
              <a:t>багровый </a:t>
            </a:r>
          </a:p>
          <a:p>
            <a:endParaRPr lang="ru-RU" dirty="0" smtClean="0"/>
          </a:p>
          <a:p>
            <a:r>
              <a:rPr lang="ru-RU" dirty="0" smtClean="0"/>
              <a:t>краска </a:t>
            </a:r>
          </a:p>
          <a:p>
            <a:endParaRPr lang="ru-RU" dirty="0" smtClean="0"/>
          </a:p>
          <a:p>
            <a:r>
              <a:rPr lang="ru-RU" dirty="0" smtClean="0"/>
              <a:t>золотой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Подберите 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>синонимы к </a:t>
            </a:r>
            <a:r>
              <a:rPr lang="ru-RU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словам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Работа –                       труд, дело</a:t>
            </a:r>
          </a:p>
          <a:p>
            <a:pPr marL="0" lvl="0" indent="0">
              <a:spcAft>
                <a:spcPts val="0"/>
              </a:spcAft>
              <a:buNone/>
              <a:tabLst>
                <a:tab pos="906780" algn="l"/>
              </a:tabLst>
            </a:pPr>
            <a:endParaRPr lang="ru-RU" i="1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Дремучий (лес) –          тёмный, непроходимый</a:t>
            </a:r>
          </a:p>
          <a:p>
            <a:pPr marL="0" lvl="0" indent="0">
              <a:spcAft>
                <a:spcPts val="0"/>
              </a:spcAft>
              <a:buNone/>
              <a:tabLst>
                <a:tab pos="906780" algn="l"/>
              </a:tabLst>
            </a:pPr>
            <a:endParaRPr lang="ru-RU" i="1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Печаль –                       грусть, </a:t>
            </a:r>
          </a:p>
          <a:p>
            <a:pPr marL="0" lvl="0" indent="0">
              <a:spcAft>
                <a:spcPts val="0"/>
              </a:spcAft>
              <a:buNone/>
              <a:tabLst>
                <a:tab pos="906780" algn="l"/>
              </a:tabLst>
            </a:pPr>
            <a:endParaRPr lang="ru-RU" i="1" dirty="0"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Кричать –                    орать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3851920" y="1700808"/>
            <a:ext cx="3816424" cy="100811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70" y="2751602"/>
            <a:ext cx="588551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70" y="4132263"/>
            <a:ext cx="39131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35576"/>
            <a:ext cx="39131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1570186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 smtClean="0">
                <a:solidFill>
                  <a:srgbClr val="7030A0"/>
                </a:solidFill>
              </a:rPr>
              <a:t>Назовите </a:t>
            </a:r>
            <a:r>
              <a:rPr lang="ru-RU" sz="4000" dirty="0">
                <a:solidFill>
                  <a:srgbClr val="7030A0"/>
                </a:solidFill>
              </a:rPr>
              <a:t>слова</a:t>
            </a:r>
            <a:r>
              <a:rPr lang="ru-RU" sz="4000" dirty="0" smtClean="0">
                <a:solidFill>
                  <a:srgbClr val="7030A0"/>
                </a:solidFill>
              </a:rPr>
              <a:t>,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>
                <a:solidFill>
                  <a:srgbClr val="7030A0"/>
                </a:solidFill>
              </a:rPr>
              <a:t>в которых есть звук [й</a:t>
            </a:r>
            <a:r>
              <a:rPr lang="ru-RU" sz="4000" dirty="0" smtClean="0">
                <a:solidFill>
                  <a:srgbClr val="7030A0"/>
                </a:solidFill>
              </a:rPr>
              <a:t>]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И вскользь мне бросила змея: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 У каждого судьба своя!»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Но я то знал, что так нельзя –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Жить, извиваясь и скользя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змея     своя                  я          извиваясь  </a:t>
            </a:r>
            <a:r>
              <a:rPr lang="ru-RU" i="1" dirty="0" smtClean="0"/>
              <a:t>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62889" y="4452908"/>
            <a:ext cx="1944216" cy="1884502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53" y="4452908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8304"/>
            <a:ext cx="2027535" cy="202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88" y="4391234"/>
            <a:ext cx="2139572" cy="213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Отгадайте, о каких словах идёт речь</a:t>
            </a:r>
            <a:endParaRPr lang="ru-RU" sz="4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806963"/>
              </p:ext>
            </p:extLst>
          </p:nvPr>
        </p:nvGraphicFramePr>
        <p:xfrm>
          <a:off x="467544" y="1268760"/>
          <a:ext cx="7992888" cy="496378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992888"/>
              </a:tblGrid>
              <a:tr h="4963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Когда я с Д – меня сорвут,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Когда я с Т – на мне плывут.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                                               (плод - плот)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 Ч я над водой летаю,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 Г завинченной бываю.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                                               (чайка</a:t>
                      </a:r>
                      <a:r>
                        <a:rPr lang="ru-RU" sz="2800" baseline="0" dirty="0" smtClean="0">
                          <a:effectLst/>
                        </a:rPr>
                        <a:t> - гайка</a:t>
                      </a:r>
                      <a:r>
                        <a:rPr lang="ru-RU" sz="2800" dirty="0" smtClean="0">
                          <a:effectLst/>
                        </a:rPr>
                        <a:t>)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Вертикальный свиток 2"/>
          <p:cNvSpPr/>
          <p:nvPr/>
        </p:nvSpPr>
        <p:spPr>
          <a:xfrm>
            <a:off x="4139952" y="2708920"/>
            <a:ext cx="2952328" cy="93610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30480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714375"/>
            <a:ext cx="7715250" cy="1920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17375E"/>
                </a:solidFill>
              </a:rPr>
              <a:t>Какое личное местоимение можно считать самым хвастливым</a:t>
            </a:r>
            <a:r>
              <a:rPr lang="en-US" altLang="ru-RU" sz="4000" b="1" i="1">
                <a:solidFill>
                  <a:srgbClr val="17375E"/>
                </a:solidFill>
              </a:rPr>
              <a:t>?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714500" y="2857500"/>
            <a:ext cx="725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7030A0"/>
                </a:solidFill>
                <a:latin typeface="Calibri" pitchFamily="34" charset="0"/>
              </a:rPr>
              <a:t>Я, ты, он, вы, мы.</a:t>
            </a:r>
            <a:endParaRPr lang="en-US" altLang="ru-RU" sz="54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88" y="2786063"/>
            <a:ext cx="92868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/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3000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285750"/>
            <a:ext cx="7572375" cy="3749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17375E"/>
                </a:solidFill>
              </a:rPr>
              <a:t>Мальчик заменил каждую букву своего имени порядковым номером этой буквы в русском алфавите, получилось </a:t>
            </a:r>
            <a:r>
              <a:rPr lang="en-US" altLang="ru-RU" sz="4000" b="1">
                <a:solidFill>
                  <a:srgbClr val="17375E"/>
                </a:solidFill>
              </a:rPr>
              <a:t>1</a:t>
            </a:r>
            <a:r>
              <a:rPr lang="ru-RU" altLang="ru-RU" sz="4000" b="1">
                <a:solidFill>
                  <a:srgbClr val="17375E"/>
                </a:solidFill>
              </a:rPr>
              <a:t>, 15, 5, 18, 6, 11. Напиши имя мальчика.</a:t>
            </a:r>
            <a:endParaRPr lang="en-US" altLang="ru-RU" sz="4000" b="1">
              <a:solidFill>
                <a:srgbClr val="17375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3563" y="5072063"/>
            <a:ext cx="2714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7030A0"/>
                </a:solidFill>
              </a:rPr>
              <a:t>Андрей</a:t>
            </a:r>
          </a:p>
        </p:txBody>
      </p:sp>
    </p:spTree>
    <p:extLst>
      <p:ext uri="{BB962C8B-B14F-4D97-AF65-F5344CB8AC3E}">
        <p14:creationId xmlns:p14="http://schemas.microsoft.com/office/powerpoint/2010/main" val="29924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0"/>
            <a:ext cx="7500937" cy="4478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215968"/>
                </a:solidFill>
              </a:rPr>
              <a:t>Его рискуешь проглотить вместе с чем – нибудь вкусным, </a:t>
            </a:r>
          </a:p>
          <a:p>
            <a:pPr algn="ctr" eaLnBrk="1" hangingPunct="1"/>
            <a:r>
              <a:rPr lang="ru-RU" altLang="ru-RU" sz="3200" b="1">
                <a:solidFill>
                  <a:srgbClr val="215968"/>
                </a:solidFill>
              </a:rPr>
              <a:t>За него тянут, вынуждая что – то сказать,</a:t>
            </a:r>
          </a:p>
          <a:p>
            <a:pPr algn="ctr" eaLnBrk="1" hangingPunct="1"/>
            <a:r>
              <a:rPr lang="ru-RU" altLang="ru-RU" sz="3200" b="1">
                <a:solidFill>
                  <a:srgbClr val="215968"/>
                </a:solidFill>
              </a:rPr>
              <a:t>На нём вертится то, что вот – вот вспомнишь,                                                                           его держат за зубами, чтобы не сказать лишнего. </a:t>
            </a:r>
          </a:p>
          <a:p>
            <a:pPr algn="ctr" eaLnBrk="1" hangingPunct="1"/>
            <a:r>
              <a:rPr lang="ru-RU" altLang="ru-RU" sz="3200" b="1">
                <a:solidFill>
                  <a:srgbClr val="7030A0"/>
                </a:solidFill>
              </a:rPr>
              <a:t>Что это</a:t>
            </a:r>
            <a:r>
              <a:rPr lang="en-US" altLang="ru-RU" sz="3200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00813" y="5357813"/>
            <a:ext cx="2143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7030A0"/>
                </a:solidFill>
              </a:rPr>
              <a:t>язык</a:t>
            </a:r>
          </a:p>
        </p:txBody>
      </p:sp>
    </p:spTree>
    <p:extLst>
      <p:ext uri="{BB962C8B-B14F-4D97-AF65-F5344CB8AC3E}">
        <p14:creationId xmlns:p14="http://schemas.microsoft.com/office/powerpoint/2010/main" val="16616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571500"/>
            <a:ext cx="7000875" cy="2289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17375E"/>
                </a:solidFill>
              </a:rPr>
              <a:t>Напиши названия пяти дней, расположенных подряд, но так, чтобы в их названиях  не встретилась буква </a:t>
            </a:r>
            <a:r>
              <a:rPr lang="ru-RU" altLang="ru-RU" sz="3600" b="1" i="1">
                <a:solidFill>
                  <a:srgbClr val="C00000"/>
                </a:solidFill>
              </a:rPr>
              <a:t>и</a:t>
            </a:r>
            <a:r>
              <a:rPr lang="ru-RU" altLang="ru-RU" sz="3600" b="1">
                <a:solidFill>
                  <a:srgbClr val="17375E"/>
                </a:solidFill>
              </a:rPr>
              <a:t>.</a:t>
            </a:r>
            <a:endParaRPr lang="en-US" altLang="ru-RU" sz="3600" b="1">
              <a:solidFill>
                <a:srgbClr val="17375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4643438"/>
            <a:ext cx="69294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Позавчера, вчера, сегодня,                                      завтра, послезавтра.</a:t>
            </a:r>
          </a:p>
        </p:txBody>
      </p:sp>
    </p:spTree>
    <p:extLst>
      <p:ext uri="{BB962C8B-B14F-4D97-AF65-F5344CB8AC3E}">
        <p14:creationId xmlns:p14="http://schemas.microsoft.com/office/powerpoint/2010/main" val="8661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928688"/>
            <a:ext cx="6643687" cy="76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4F6228"/>
                </a:solidFill>
              </a:rPr>
              <a:t>Подбери антонимы</a:t>
            </a:r>
            <a:r>
              <a:rPr lang="en-US" altLang="ru-RU" sz="4400" b="1">
                <a:solidFill>
                  <a:srgbClr val="4F6228"/>
                </a:solidFill>
              </a:rPr>
              <a:t>: </a:t>
            </a:r>
          </a:p>
        </p:txBody>
      </p:sp>
      <p:pic>
        <p:nvPicPr>
          <p:cNvPr id="8195" name="Picture 2" descr="C:\Documents and Settings\Виталий\Мои документы\анимация\книги\vstav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762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2205038"/>
            <a:ext cx="3571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7030A0"/>
                </a:solidFill>
              </a:rPr>
              <a:t>Дружить -</a:t>
            </a:r>
            <a:endParaRPr lang="ru-RU" altLang="ru-RU" sz="440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7625" y="2214563"/>
            <a:ext cx="3567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7030A0"/>
                </a:solidFill>
              </a:rPr>
              <a:t>враждовать</a:t>
            </a:r>
            <a:endParaRPr lang="ru-RU" altLang="ru-RU" sz="440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75" y="3214688"/>
            <a:ext cx="3744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7030A0"/>
                </a:solidFill>
              </a:rPr>
              <a:t>Недостаток -</a:t>
            </a:r>
            <a:endParaRPr lang="ru-RU" altLang="ru-RU" sz="440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00563" y="3214688"/>
            <a:ext cx="3767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7030A0"/>
                </a:solidFill>
              </a:rPr>
              <a:t>достоинство</a:t>
            </a:r>
            <a:endParaRPr lang="ru-RU" altLang="ru-RU" sz="440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00125" y="4143375"/>
            <a:ext cx="2855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7030A0"/>
                </a:solidFill>
              </a:rPr>
              <a:t>Уважать -</a:t>
            </a:r>
            <a:endParaRPr lang="ru-RU" altLang="ru-RU" sz="440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00500" y="4143375"/>
            <a:ext cx="3092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7030A0"/>
                </a:solidFill>
              </a:rPr>
              <a:t>презирать</a:t>
            </a:r>
            <a:endParaRPr lang="ru-RU" altLang="ru-RU" sz="4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357188"/>
            <a:ext cx="8215313" cy="3749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215968"/>
                </a:solidFill>
              </a:rPr>
              <a:t>Расшифруй слова и запиши получившееся предложение</a:t>
            </a:r>
            <a:r>
              <a:rPr lang="en-US" altLang="ru-RU" sz="4000" b="1">
                <a:solidFill>
                  <a:srgbClr val="215968"/>
                </a:solidFill>
              </a:rPr>
              <a:t>: </a:t>
            </a:r>
          </a:p>
          <a:p>
            <a:pPr algn="ctr" eaLnBrk="1" hangingPunct="1"/>
            <a:endParaRPr lang="en-US" altLang="ru-RU" sz="4000" b="1">
              <a:solidFill>
                <a:srgbClr val="31859C"/>
              </a:solidFill>
            </a:endParaRPr>
          </a:p>
          <a:p>
            <a:pPr algn="ctr" eaLnBrk="1" hangingPunct="1"/>
            <a:r>
              <a:rPr lang="ru-RU" altLang="ru-RU" sz="4000" b="1">
                <a:solidFill>
                  <a:srgbClr val="7030A0"/>
                </a:solidFill>
              </a:rPr>
              <a:t>Прежде, чем вся 7я о5 сядет за 100л, пре2рительно вы3 со 100ла.</a:t>
            </a:r>
            <a:endParaRPr lang="en-US" altLang="ru-RU" sz="40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Вы наверное слышали про слова-анаграммы. Это слова, которые состоят из одних и тех же букв, расположенных в разном порядке. Например, весна – навес, масло  - смола. Вам предлагаются слова, из которых вы образуете новые слова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лето      (тело)                      атлас     (</a:t>
            </a:r>
            <a:r>
              <a:rPr lang="ru-RU" dirty="0"/>
              <a:t>салат</a:t>
            </a:r>
            <a:r>
              <a:rPr lang="ru-RU" dirty="0" smtClean="0"/>
              <a:t>)         </a:t>
            </a:r>
          </a:p>
          <a:p>
            <a:pPr marL="0" indent="0">
              <a:buNone/>
            </a:pPr>
            <a:r>
              <a:rPr lang="ru-RU" dirty="0" smtClean="0"/>
              <a:t>маяк     </a:t>
            </a:r>
            <a:r>
              <a:rPr lang="ru-RU" dirty="0"/>
              <a:t>(ямка</a:t>
            </a:r>
            <a:r>
              <a:rPr lang="ru-RU" dirty="0" smtClean="0"/>
              <a:t>)                     каприз  (</a:t>
            </a:r>
            <a:r>
              <a:rPr lang="ru-RU" dirty="0"/>
              <a:t>приказ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лопата </a:t>
            </a:r>
            <a:r>
              <a:rPr lang="ru-RU" dirty="0"/>
              <a:t>(оплата</a:t>
            </a:r>
            <a:r>
              <a:rPr lang="ru-RU" dirty="0" smtClean="0"/>
              <a:t>)                  кукла     </a:t>
            </a:r>
            <a:r>
              <a:rPr lang="ru-RU" dirty="0"/>
              <a:t>(кулак</a:t>
            </a:r>
            <a:r>
              <a:rPr lang="ru-RU" dirty="0" smtClean="0"/>
              <a:t>)                  </a:t>
            </a:r>
          </a:p>
          <a:p>
            <a:pPr marL="0" indent="0">
              <a:buNone/>
            </a:pPr>
            <a:r>
              <a:rPr lang="ru-RU" dirty="0" smtClean="0"/>
              <a:t>колесо </a:t>
            </a:r>
            <a:r>
              <a:rPr lang="ru-RU" dirty="0"/>
              <a:t>(</a:t>
            </a:r>
            <a:r>
              <a:rPr lang="ru-RU" dirty="0" smtClean="0"/>
              <a:t>оселок)                  комар    </a:t>
            </a:r>
            <a:r>
              <a:rPr lang="ru-RU" dirty="0"/>
              <a:t>(корма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1384" y="2922194"/>
            <a:ext cx="230425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84" y="3483179"/>
            <a:ext cx="2328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037624"/>
            <a:ext cx="2328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01920"/>
            <a:ext cx="2328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959304"/>
            <a:ext cx="2328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33183"/>
            <a:ext cx="2328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4124646"/>
            <a:ext cx="2328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89" y="4680940"/>
            <a:ext cx="2328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Узнай слова-омонимы по их значениям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2200" cap="none" dirty="0" smtClean="0"/>
              <a:t>(</a:t>
            </a:r>
            <a:r>
              <a:rPr lang="ru-RU" sz="2000" cap="none" dirty="0" smtClean="0"/>
              <a:t>по 2 балла за каждую пару омонимов)</a:t>
            </a:r>
            <a:endParaRPr lang="ru-RU" cap="none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722709"/>
          </a:xfrm>
        </p:spPr>
        <p:txBody>
          <a:bodyPr/>
          <a:lstStyle/>
          <a:p>
            <a:r>
              <a:rPr lang="ru-RU" b="1" dirty="0" smtClean="0"/>
              <a:t>1. часть растения (* * * * * *)       часть слова</a:t>
            </a:r>
            <a:endParaRPr lang="ru-RU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9912" y="2060848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Корень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3212976"/>
            <a:ext cx="8686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собака               (* * * * *)         прейскурант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0" y="4941168"/>
            <a:ext cx="8686800" cy="6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сплетня              (* * * *)                       птица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79912" y="3789040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Такса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07904" y="5445224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Утка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5" name="Picture 3" descr="E:\Лена\документы\Мои рисунки\строение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331640" y="2299985"/>
            <a:ext cx="1512168" cy="6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57000" sy="57000" algn="ctr" rotWithShape="0">
              <a:srgbClr val="000000"/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939"/>
          <a:stretch>
            <a:fillRect/>
          </a:stretch>
        </p:blipFill>
        <p:spPr bwMode="auto">
          <a:xfrm>
            <a:off x="6660232" y="2353235"/>
            <a:ext cx="1224136" cy="5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9755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Может каждый грамотей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делать слово из частей.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760640" cy="578693"/>
          </a:xfrm>
        </p:spPr>
        <p:txBody>
          <a:bodyPr/>
          <a:lstStyle/>
          <a:p>
            <a:r>
              <a:rPr lang="ru-RU" dirty="0" smtClean="0"/>
              <a:t>Его корень в слове снежинка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3" y="4725144"/>
            <a:ext cx="3354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подснежники</a:t>
            </a:r>
            <a:endParaRPr lang="ru-RU" sz="4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95936" y="4509120"/>
            <a:ext cx="4896544" cy="2005013"/>
            <a:chOff x="4427984" y="4365104"/>
            <a:chExt cx="4525516" cy="2005013"/>
          </a:xfrm>
        </p:grpSpPr>
        <p:pic>
          <p:nvPicPr>
            <p:cNvPr id="10" name="Picture 9" descr="http://i038.radikal.ru/0805/7b/0cfdc411528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00" y="4365104"/>
              <a:ext cx="1524000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http://i038.radikal.ru/0805/7b/0cfdc411528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8144" y="4365104"/>
              <a:ext cx="1524000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http://i038.radikal.ru/0805/7b/0cfdc411528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4365104"/>
              <a:ext cx="1524000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0" y="2306621"/>
            <a:ext cx="5688632" cy="6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Приставка в слове подъехал 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0" y="3083834"/>
            <a:ext cx="5688632" cy="6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Суффикс в слове лесник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0" y="3861048"/>
            <a:ext cx="5688632" cy="53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Окончание в слове ученики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142"/>
          <a:stretch>
            <a:fillRect/>
          </a:stretch>
        </p:blipFill>
        <p:spPr bwMode="auto">
          <a:xfrm>
            <a:off x="3923928" y="1556792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107"/>
          <a:stretch>
            <a:fillRect/>
          </a:stretch>
        </p:blipFill>
        <p:spPr bwMode="auto">
          <a:xfrm>
            <a:off x="4901952" y="3966162"/>
            <a:ext cx="432048" cy="46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58" r="27299"/>
          <a:stretch>
            <a:fillRect/>
          </a:stretch>
        </p:blipFill>
        <p:spPr bwMode="auto">
          <a:xfrm>
            <a:off x="3995936" y="3068960"/>
            <a:ext cx="648072" cy="2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874" r="71532" b="16906"/>
          <a:stretch>
            <a:fillRect/>
          </a:stretch>
        </p:blipFill>
        <p:spPr bwMode="auto">
          <a:xfrm>
            <a:off x="3635896" y="2348880"/>
            <a:ext cx="8640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3665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1328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Пословица, тебя мы знаем,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Но не такою ты была: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			</a:t>
            </a:r>
            <a:r>
              <a:rPr lang="ru-RU" sz="3200" b="1" i="1" dirty="0" smtClean="0">
                <a:solidFill>
                  <a:srgbClr val="7030A0"/>
                </a:solidFill>
              </a:rPr>
              <a:t>Неужто буква озорная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			</a:t>
            </a:r>
            <a:r>
              <a:rPr lang="ru-RU" sz="3200" b="1" i="1" dirty="0" smtClean="0">
                <a:solidFill>
                  <a:srgbClr val="7030A0"/>
                </a:solidFill>
              </a:rPr>
              <a:t>Вновь чье-то место заняла?</a:t>
            </a: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4248472" cy="576065"/>
          </a:xfrm>
        </p:spPr>
        <p:txBody>
          <a:bodyPr/>
          <a:lstStyle/>
          <a:p>
            <a:r>
              <a:rPr lang="ru-RU" dirty="0" smtClean="0"/>
              <a:t>Один в золе не воин.                                               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4048" y="2348880"/>
            <a:ext cx="19476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в поле</a:t>
            </a:r>
          </a:p>
          <a:p>
            <a:r>
              <a:rPr lang="ru-RU" sz="4000" dirty="0" smtClean="0"/>
              <a:t>тени</a:t>
            </a:r>
          </a:p>
          <a:p>
            <a:r>
              <a:rPr lang="ru-RU" sz="4000" dirty="0" smtClean="0"/>
              <a:t>кота</a:t>
            </a:r>
            <a:endParaRPr lang="ru-RU" sz="40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51520" y="2996952"/>
            <a:ext cx="48245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Трус своей лени боится.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23528" y="3645024"/>
            <a:ext cx="43924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Купить кита в мешке.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385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Найди «четвертое лишнее»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04800" y="1785939"/>
            <a:ext cx="4699248" cy="778965"/>
          </a:xfrm>
        </p:spPr>
        <p:txBody>
          <a:bodyPr/>
          <a:lstStyle/>
          <a:p>
            <a:pPr eaLnBrk="1" hangingPunct="1"/>
            <a:r>
              <a:rPr lang="ru-RU" sz="4400" b="1" spc="300" dirty="0" smtClean="0"/>
              <a:t>Длинная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2636912"/>
            <a:ext cx="4699248" cy="7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4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Домишко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23528" y="3429000"/>
            <a:ext cx="4699248" cy="7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4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Доставка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23528" y="4221088"/>
            <a:ext cx="4699248" cy="7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ru-RU" sz="4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Голосистый.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9570" y="2019264"/>
            <a:ext cx="30353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6036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23112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Найди лишнее слово.  Докажи.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 </a:t>
            </a:r>
            <a:r>
              <a:rPr lang="ru-RU" sz="2000" b="1" cap="none" dirty="0" smtClean="0"/>
              <a:t>По 1 баллу за слово, по 2 балла за правильное объяснение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219528" cy="794717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а) ножницы, дрожжи, щипцы, башмаки;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772816"/>
            <a:ext cx="9144000" cy="1077218"/>
          </a:xfrm>
          <a:prstGeom prst="rect">
            <a:avLst/>
          </a:prstGeom>
          <a:solidFill>
            <a:srgbClr val="FF2F2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Все слова – неизменяемые по числу, а слово «башмаки» - изменяется.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2852936"/>
            <a:ext cx="82089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подстаканник, подснежник, подлесок, подорожник;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4725144"/>
            <a:ext cx="75243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в) </a:t>
            </a:r>
            <a:r>
              <a:rPr lang="ru-RU" sz="3200" dirty="0" smtClean="0"/>
              <a:t>джунгли, ельник, бор, луг, дубрава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789040"/>
            <a:ext cx="9144000" cy="1077218"/>
          </a:xfrm>
          <a:prstGeom prst="rect">
            <a:avLst/>
          </a:prstGeom>
          <a:solidFill>
            <a:srgbClr val="FF2F2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 всех словах приставка под-, а в слове подорожник приставка по-.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5373216"/>
            <a:ext cx="9144000" cy="1077218"/>
          </a:xfrm>
          <a:prstGeom prst="rect">
            <a:avLst/>
          </a:prstGeom>
          <a:solidFill>
            <a:srgbClr val="FF2F2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Все слова называют какой-то вид леса, а слово «луг» - нет.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37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080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Определи, сколько букв и звуков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 каждом слове: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760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Букв               Звуков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1920" y="1988840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1920" y="2766526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51920" y="3544212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51920" y="4321898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1920" y="5099584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51920" y="5877272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16216" y="1916832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6216" y="2708920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16216" y="3501008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16216" y="4293096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516216" y="5085184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16216" y="5877272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2060848"/>
            <a:ext cx="22322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лагерь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854678"/>
            <a:ext cx="22322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инженер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3648508"/>
            <a:ext cx="22322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аллея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4442338"/>
            <a:ext cx="22322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бурьян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5236168"/>
            <a:ext cx="22322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рояль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6029999"/>
            <a:ext cx="22322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роль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796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8640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Отгадай шарады </a:t>
            </a:r>
            <a:r>
              <a:rPr lang="ru-RU" sz="2000" dirty="0" smtClean="0"/>
              <a:t>(по 3 балла за отгадку)</a:t>
            </a:r>
            <a:endParaRPr lang="ru-RU" sz="2000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579568" cy="2088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Мой первый слог – в линейках нотных.</a:t>
            </a:r>
            <a:br>
              <a:rPr lang="ru-RU" dirty="0" smtClean="0"/>
            </a:br>
            <a:r>
              <a:rPr lang="ru-RU" dirty="0" smtClean="0"/>
              <a:t>Два остальных – защита у животных.</a:t>
            </a:r>
            <a:br>
              <a:rPr lang="ru-RU" dirty="0" smtClean="0"/>
            </a:br>
            <a:r>
              <a:rPr lang="ru-RU" dirty="0" smtClean="0"/>
              <a:t>А целое соединит всегда</a:t>
            </a:r>
            <a:br>
              <a:rPr lang="ru-RU" dirty="0" smtClean="0"/>
            </a:br>
            <a:r>
              <a:rPr lang="ru-RU" dirty="0" smtClean="0"/>
              <a:t>Деревни, сёла, города.</a:t>
            </a:r>
          </a:p>
          <a:p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99792" y="3225170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Дорога</a:t>
            </a:r>
            <a:endParaRPr lang="ru-RU" sz="4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6619" y="6013915"/>
            <a:ext cx="2101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Парус</a:t>
            </a:r>
            <a:endParaRPr lang="ru-RU" sz="40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35" y="4028632"/>
            <a:ext cx="608416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Три буквы облаками реют,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Две видны на лице мужском,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целое порой белеет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тумане моря голубом.</a:t>
            </a:r>
          </a:p>
        </p:txBody>
      </p:sp>
      <p:pic>
        <p:nvPicPr>
          <p:cNvPr id="28679" name="Picture 7" descr="C:\Users\днс\Pictures\Коллекция картинок (Microsoft)\кораблик 2.wmf"/>
          <p:cNvPicPr>
            <a:picLocks noChangeAspect="1" noChangeArrowheads="1"/>
          </p:cNvPicPr>
          <p:nvPr/>
        </p:nvPicPr>
        <p:blipFill>
          <a:blip r:embed="rId2" cstate="print"/>
          <a:srcRect l="58323" t="41783"/>
          <a:stretch>
            <a:fillRect/>
          </a:stretch>
        </p:blipFill>
        <p:spPr bwMode="auto">
          <a:xfrm>
            <a:off x="6804248" y="4067667"/>
            <a:ext cx="1875975" cy="2654134"/>
          </a:xfrm>
          <a:prstGeom prst="rect">
            <a:avLst/>
          </a:prstGeom>
          <a:noFill/>
        </p:spPr>
      </p:pic>
      <p:pic>
        <p:nvPicPr>
          <p:cNvPr id="13" name="Picture 21" descr="MPj04014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176" y="2160240"/>
            <a:ext cx="270572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5021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32656"/>
            <a:ext cx="8991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dirty="0" smtClean="0">
                <a:solidFill>
                  <a:srgbClr val="7030A0"/>
                </a:solidFill>
              </a:rPr>
              <a:t>Отгадай задуманное слово из фразеологизмов.</a:t>
            </a:r>
            <a:br>
              <a:rPr lang="ru-RU" sz="3600" b="1" cap="none" dirty="0" smtClean="0">
                <a:solidFill>
                  <a:srgbClr val="7030A0"/>
                </a:solidFill>
              </a:rPr>
            </a:br>
            <a:r>
              <a:rPr lang="ru-RU" sz="2000" b="1" cap="none" dirty="0" smtClean="0">
                <a:latin typeface="Arial" pitchFamily="34" charset="0"/>
                <a:cs typeface="Arial" pitchFamily="34" charset="0"/>
              </a:rPr>
              <a:t> (по 2 балла за слово)</a:t>
            </a:r>
            <a:endParaRPr lang="ru-RU" sz="2000" cap="none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6156176" cy="208823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 Ее толкут в ступе или носят решетом;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ее набирают в рот;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ею нельзя разлить неразлучных друзей;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нее прячут концы,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иногда они выходят из нее сухими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1704" y="1964951"/>
            <a:ext cx="1413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Вода</a:t>
            </a:r>
            <a:endParaRPr lang="ru-RU" sz="40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699792" y="3284984"/>
            <a:ext cx="47525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2. Не цветы, а вянут;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ладоши, а ими хлопают;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белье, а их развешивают.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4725144"/>
            <a:ext cx="53285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Он в голове у легкомысленного, несерьезного человека;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его следует искать в поле;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него бросают слова и деньги.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37999" y="3384483"/>
            <a:ext cx="126307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Уши</a:t>
            </a:r>
            <a:endParaRPr lang="ru-RU" sz="4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2080" y="5301208"/>
            <a:ext cx="158417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Ветер</a:t>
            </a:r>
            <a:endParaRPr lang="ru-RU" sz="4000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999" y="4871119"/>
            <a:ext cx="1462411" cy="15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C:\Users\днс\Pictures\Коллекция картинок (Microsoft)\ухо 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56077"/>
            <a:ext cx="1080120" cy="1272862"/>
          </a:xfrm>
          <a:prstGeom prst="rect">
            <a:avLst/>
          </a:prstGeom>
          <a:noFill/>
        </p:spPr>
      </p:pic>
      <p:pic>
        <p:nvPicPr>
          <p:cNvPr id="17" name="Picture 9" descr="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0046" y="1484784"/>
            <a:ext cx="1242055" cy="118805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540552" y="2564904"/>
            <a:ext cx="86409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├</a:t>
            </a:r>
            <a:endParaRPr lang="ru-RU" sz="96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5613937" y="1340768"/>
            <a:ext cx="477767" cy="1944216"/>
          </a:xfrm>
          <a:prstGeom prst="rightBrac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 b="1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6660232" y="3140968"/>
            <a:ext cx="477767" cy="1440160"/>
          </a:xfrm>
          <a:prstGeom prst="rightBrac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 b="1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4850825" y="4796989"/>
            <a:ext cx="477767" cy="1584176"/>
          </a:xfrm>
          <a:prstGeom prst="rightBrac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740387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6864" cy="10801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Определите, часть речи</a:t>
            </a:r>
            <a:endParaRPr lang="ru-RU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2924944"/>
            <a:ext cx="26277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Верогузлая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267744" y="2924944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мокра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635896" y="2924944"/>
            <a:ext cx="2304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трухавилась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5940152" y="2924944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5364088" y="4293096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крувостилась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3059832" y="4293096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литвинчиво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267744" y="4293096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179512" y="4293096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крувосте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6372200" y="2924944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корзлявом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395536" y="249289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Им.прил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2195736" y="2492896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07D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Им.сущ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07D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4175956" y="2492896"/>
            <a:ext cx="11881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Гл.</a:t>
            </a: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5580112" y="2492896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предлог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 bwMode="auto">
          <a:xfrm>
            <a:off x="6768244" y="2492896"/>
            <a:ext cx="16921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Им. Прил.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5940152" y="378904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Гл.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 bwMode="auto">
          <a:xfrm>
            <a:off x="3635896" y="3789040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Нар.</a:t>
            </a: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 bwMode="auto">
          <a:xfrm>
            <a:off x="2195736" y="3645024"/>
            <a:ext cx="9361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союз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323528" y="3789040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err="1" smtClean="0">
                <a:solidFill>
                  <a:srgbClr val="DA07DF"/>
                </a:solidFill>
              </a:rPr>
              <a:t>Им.сущ</a:t>
            </a:r>
            <a:r>
              <a:rPr lang="ru-RU" sz="2400" dirty="0" smtClean="0">
                <a:solidFill>
                  <a:srgbClr val="DA07DF"/>
                </a:solidFill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DA07D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099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 rot="-467090">
            <a:off x="1428750" y="1106488"/>
            <a:ext cx="6215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i="1">
                <a:solidFill>
                  <a:srgbClr val="7030A0"/>
                </a:solidFill>
                <a:latin typeface="Calibri" pitchFamily="34" charset="0"/>
              </a:rPr>
              <a:t>Желаем удачи!</a:t>
            </a:r>
            <a:endParaRPr lang="en-US" altLang="ru-RU" sz="5400" b="1" i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1267" name="Picture 2" descr="C:\Documents and Settings\Виталий\Мои документы\анимация\животные\мыш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762250"/>
            <a:ext cx="34067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Раскройте </a:t>
            </a:r>
            <a:r>
              <a:rPr lang="ru-RU" sz="3200" b="1" dirty="0">
                <a:solidFill>
                  <a:srgbClr val="7030A0"/>
                </a:solidFill>
              </a:rPr>
              <a:t>смысл крылатых выражений (фразеологизмов</a:t>
            </a:r>
            <a:r>
              <a:rPr lang="ru-RU" sz="3200" b="1" dirty="0" smtClean="0">
                <a:solidFill>
                  <a:srgbClr val="7030A0"/>
                </a:solidFill>
              </a:rPr>
              <a:t>):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0"/>
            <a:r>
              <a:rPr lang="ru-RU" dirty="0" smtClean="0"/>
              <a:t>Рукой подать                                           </a:t>
            </a:r>
            <a:r>
              <a:rPr lang="ru-RU" dirty="0"/>
              <a:t>(близко)</a:t>
            </a:r>
          </a:p>
          <a:p>
            <a:pPr lvl="0"/>
            <a:r>
              <a:rPr lang="ru-RU" dirty="0" smtClean="0"/>
              <a:t>В </a:t>
            </a:r>
            <a:r>
              <a:rPr lang="ru-RU" dirty="0"/>
              <a:t>час по чайной </a:t>
            </a:r>
            <a:r>
              <a:rPr lang="ru-RU" dirty="0" smtClean="0"/>
              <a:t>ложке                 </a:t>
            </a:r>
            <a:r>
              <a:rPr lang="ru-RU" dirty="0"/>
              <a:t>(медленно)</a:t>
            </a:r>
          </a:p>
          <a:p>
            <a:pPr lvl="0"/>
            <a:r>
              <a:rPr lang="ru-RU" dirty="0"/>
              <a:t>Морочить голову </a:t>
            </a:r>
            <a:r>
              <a:rPr lang="ru-RU" dirty="0" smtClean="0"/>
              <a:t>                        (</a:t>
            </a:r>
            <a:r>
              <a:rPr lang="ru-RU" dirty="0"/>
              <a:t>обманывать)</a:t>
            </a:r>
          </a:p>
          <a:p>
            <a:pPr lvl="0"/>
            <a:r>
              <a:rPr lang="ru-RU" dirty="0"/>
              <a:t>Во весь дух </a:t>
            </a:r>
            <a:r>
              <a:rPr lang="ru-RU" dirty="0" smtClean="0"/>
              <a:t>                                            (</a:t>
            </a:r>
            <a:r>
              <a:rPr lang="ru-RU" dirty="0"/>
              <a:t>быстро)</a:t>
            </a:r>
          </a:p>
          <a:p>
            <a:pPr lvl="0"/>
            <a:r>
              <a:rPr lang="ru-RU" dirty="0"/>
              <a:t>Работать засучив рукава </a:t>
            </a:r>
            <a:r>
              <a:rPr lang="ru-RU" dirty="0" smtClean="0"/>
              <a:t>                  (</a:t>
            </a:r>
            <a:r>
              <a:rPr lang="ru-RU" dirty="0"/>
              <a:t>усердно)</a:t>
            </a:r>
          </a:p>
          <a:p>
            <a:pPr lvl="0"/>
            <a:r>
              <a:rPr lang="ru-RU" dirty="0"/>
              <a:t>Прикусить язык </a:t>
            </a:r>
            <a:r>
              <a:rPr lang="ru-RU" dirty="0" smtClean="0"/>
              <a:t>                               (</a:t>
            </a:r>
            <a:r>
              <a:rPr lang="ru-RU" dirty="0"/>
              <a:t>замолчать)</a:t>
            </a:r>
          </a:p>
          <a:p>
            <a:pPr lvl="0"/>
            <a:r>
              <a:rPr lang="ru-RU" dirty="0"/>
              <a:t>Ни пуха, ни пера </a:t>
            </a:r>
            <a:r>
              <a:rPr lang="ru-RU" dirty="0" smtClean="0"/>
              <a:t>                   (</a:t>
            </a:r>
            <a:r>
              <a:rPr lang="ru-RU" dirty="0"/>
              <a:t>пожелать удачи)</a:t>
            </a:r>
          </a:p>
          <a:p>
            <a:pPr lvl="0"/>
            <a:r>
              <a:rPr lang="ru-RU" dirty="0"/>
              <a:t>Сломя голову </a:t>
            </a:r>
            <a:r>
              <a:rPr lang="ru-RU" dirty="0" smtClean="0"/>
              <a:t>                            (</a:t>
            </a:r>
            <a:r>
              <a:rPr lang="ru-RU" dirty="0"/>
              <a:t>очень быстро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095488" y="1484784"/>
            <a:ext cx="2852381" cy="57606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828683" cy="84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73348"/>
            <a:ext cx="2972699" cy="88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24" y="3122934"/>
            <a:ext cx="29686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88" y="3717032"/>
            <a:ext cx="29686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18" y="4365104"/>
            <a:ext cx="29686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02" y="4880710"/>
            <a:ext cx="3472681" cy="103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89240"/>
            <a:ext cx="3308579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016224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 smtClean="0">
                <a:solidFill>
                  <a:srgbClr val="7030A0"/>
                </a:solidFill>
              </a:rPr>
              <a:t>Составьте как можно </a:t>
            </a:r>
            <a:r>
              <a:rPr lang="ru-RU" sz="4000" dirty="0">
                <a:solidFill>
                  <a:srgbClr val="7030A0"/>
                </a:solidFill>
              </a:rPr>
              <a:t>больше слов 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из </a:t>
            </a:r>
            <a:r>
              <a:rPr lang="ru-RU" sz="4000" dirty="0">
                <a:solidFill>
                  <a:srgbClr val="7030A0"/>
                </a:solidFill>
              </a:rPr>
              <a:t>букв слова </a:t>
            </a:r>
            <a:r>
              <a:rPr lang="ru-RU" sz="4000" dirty="0">
                <a:solidFill>
                  <a:srgbClr val="FF0000"/>
                </a:solidFill>
              </a:rPr>
              <a:t>«словарик»</a:t>
            </a:r>
            <a:r>
              <a:rPr lang="ru-RU" sz="4000" dirty="0">
                <a:solidFill>
                  <a:srgbClr val="7030A0"/>
                </a:solidFill>
              </a:rPr>
              <a:t>. 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На выполнение задания даётся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1 минута, за победу – 2 очка.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За </a:t>
            </a:r>
            <a:r>
              <a:rPr lang="ru-RU" dirty="0">
                <a:solidFill>
                  <a:prstClr val="black"/>
                </a:solidFill>
              </a:rPr>
              <a:t>самое длинное слово – ещё 1 очко.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Назови 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>слова, в которых только твёрдые согласные звуки</a:t>
            </a:r>
            <a:r>
              <a:rPr lang="ru-RU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12068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Малыш,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пальцы,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подъезд,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лужицы,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таблица, </a:t>
            </a:r>
          </a:p>
          <a:p>
            <a:pPr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оркестр.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4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Замените 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>выражение одним глаголом: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Клевать носом –       дремать</a:t>
            </a:r>
          </a:p>
          <a:p>
            <a:pPr lvl="0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endParaRPr lang="ru-RU" i="1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Зарубить на носу –   запомнить</a:t>
            </a:r>
          </a:p>
          <a:p>
            <a:pPr lvl="0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Чесать языком –       разговаривать</a:t>
            </a:r>
          </a:p>
          <a:p>
            <a:pPr lvl="0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endParaRPr lang="ru-RU" i="1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Ломать голову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–       </a:t>
            </a:r>
            <a:r>
              <a:rPr lang="ru-RU" i="1" dirty="0" smtClean="0">
                <a:effectLst/>
                <a:latin typeface="Times New Roman"/>
                <a:ea typeface="Times New Roman"/>
              </a:rPr>
              <a:t>думать</a:t>
            </a:r>
            <a:r>
              <a:rPr lang="ru-RU" i="1" dirty="0" smtClean="0"/>
              <a:t> </a:t>
            </a:r>
            <a:r>
              <a:rPr lang="ru-RU" dirty="0" smtClean="0"/>
              <a:t> </a:t>
            </a:r>
            <a:endParaRPr lang="ru-RU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427984" y="1772816"/>
            <a:ext cx="3600400" cy="93610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13063"/>
            <a:ext cx="3700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52" y="4221088"/>
            <a:ext cx="3700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45224"/>
            <a:ext cx="37004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Назовите </a:t>
            </a:r>
            <a:r>
              <a:rPr lang="ru-RU" sz="3600" dirty="0">
                <a:solidFill>
                  <a:srgbClr val="7030A0"/>
                </a:solidFill>
              </a:rPr>
              <a:t>слово,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относящееся </a:t>
            </a:r>
            <a:r>
              <a:rPr lang="ru-RU" sz="3600" dirty="0">
                <a:solidFill>
                  <a:srgbClr val="7030A0"/>
                </a:solidFill>
              </a:rPr>
              <a:t>к другой части </a:t>
            </a:r>
            <a:r>
              <a:rPr lang="ru-RU" sz="3600" dirty="0" smtClean="0">
                <a:solidFill>
                  <a:srgbClr val="7030A0"/>
                </a:solidFill>
              </a:rPr>
              <a:t>речи.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196752"/>
            <a:ext cx="6275040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ножницы</a:t>
            </a:r>
          </a:p>
          <a:p>
            <a:endParaRPr lang="ru-RU" dirty="0" smtClean="0"/>
          </a:p>
          <a:p>
            <a:r>
              <a:rPr lang="ru-RU" dirty="0" smtClean="0"/>
              <a:t>клещи </a:t>
            </a:r>
          </a:p>
          <a:p>
            <a:endParaRPr lang="ru-RU" dirty="0" smtClean="0"/>
          </a:p>
          <a:p>
            <a:r>
              <a:rPr lang="ru-RU" dirty="0" smtClean="0"/>
              <a:t>полевой </a:t>
            </a:r>
          </a:p>
          <a:p>
            <a:endParaRPr lang="ru-RU" dirty="0" smtClean="0"/>
          </a:p>
          <a:p>
            <a:r>
              <a:rPr lang="ru-RU" dirty="0" smtClean="0"/>
              <a:t>молоток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5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Назовите </a:t>
            </a:r>
            <a:r>
              <a:rPr lang="ru-RU" sz="3600" dirty="0">
                <a:solidFill>
                  <a:srgbClr val="7030A0"/>
                </a:solidFill>
              </a:rPr>
              <a:t>слово,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относящееся </a:t>
            </a:r>
            <a:r>
              <a:rPr lang="ru-RU" sz="3600" dirty="0">
                <a:solidFill>
                  <a:srgbClr val="7030A0"/>
                </a:solidFill>
              </a:rPr>
              <a:t>к другой части </a:t>
            </a:r>
            <a:r>
              <a:rPr lang="ru-RU" sz="3600" dirty="0" smtClean="0">
                <a:solidFill>
                  <a:srgbClr val="7030A0"/>
                </a:solidFill>
              </a:rPr>
              <a:t>речи.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96752"/>
            <a:ext cx="6851104" cy="48965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говорить</a:t>
            </a:r>
          </a:p>
          <a:p>
            <a:endParaRPr lang="ru-RU" dirty="0"/>
          </a:p>
          <a:p>
            <a:r>
              <a:rPr lang="ru-RU" dirty="0" smtClean="0"/>
              <a:t>вещать </a:t>
            </a:r>
          </a:p>
          <a:p>
            <a:endParaRPr lang="ru-RU" dirty="0"/>
          </a:p>
          <a:p>
            <a:r>
              <a:rPr lang="ru-RU" dirty="0" smtClean="0"/>
              <a:t>молчать </a:t>
            </a:r>
          </a:p>
          <a:p>
            <a:endParaRPr lang="ru-RU" dirty="0"/>
          </a:p>
          <a:p>
            <a:r>
              <a:rPr lang="ru-RU" dirty="0" smtClean="0"/>
              <a:t>рассказчик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Назовите </a:t>
            </a:r>
            <a:r>
              <a:rPr lang="ru-RU" sz="3600" dirty="0">
                <a:solidFill>
                  <a:srgbClr val="7030A0"/>
                </a:solidFill>
              </a:rPr>
              <a:t>слово,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относящееся </a:t>
            </a:r>
            <a:r>
              <a:rPr lang="ru-RU" sz="3600" dirty="0">
                <a:solidFill>
                  <a:srgbClr val="7030A0"/>
                </a:solidFill>
              </a:rPr>
              <a:t>к другой части </a:t>
            </a:r>
            <a:r>
              <a:rPr lang="ru-RU" sz="3600" dirty="0" smtClean="0">
                <a:solidFill>
                  <a:srgbClr val="7030A0"/>
                </a:solidFill>
              </a:rPr>
              <a:t>речи.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196752"/>
            <a:ext cx="5698976" cy="446449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мать </a:t>
            </a:r>
          </a:p>
          <a:p>
            <a:endParaRPr lang="ru-RU" dirty="0"/>
          </a:p>
          <a:p>
            <a:r>
              <a:rPr lang="ru-RU" dirty="0" smtClean="0"/>
              <a:t>тетрадь </a:t>
            </a:r>
          </a:p>
          <a:p>
            <a:endParaRPr lang="ru-RU" dirty="0"/>
          </a:p>
          <a:p>
            <a:r>
              <a:rPr lang="ru-RU" dirty="0" smtClean="0"/>
              <a:t>бежать </a:t>
            </a:r>
          </a:p>
          <a:p>
            <a:endParaRPr lang="ru-RU" dirty="0"/>
          </a:p>
          <a:p>
            <a:r>
              <a:rPr lang="ru-RU" dirty="0" smtClean="0"/>
              <a:t>кровать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717</Words>
  <Application>Microsoft Office PowerPoint</Application>
  <PresentationFormat>Экран (4:3)</PresentationFormat>
  <Paragraphs>214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4_Тема Office</vt:lpstr>
      <vt:lpstr> Интеллектуальная игра по русскому языку. 3 класс     Подготовила  учитель начальных классов  МБОУ СОШ №2 г.Лысково  Баринова Елена Викторовна </vt:lpstr>
      <vt:lpstr>Вы наверное слышали про слова-анаграммы. Это слова, которые состоят из одних и тех же букв, расположенных в разном порядке. Например, весна – навес, масло  - смола. Вам предлагаются слова, из которых вы образуете новые слова:</vt:lpstr>
      <vt:lpstr>Раскройте смысл крылатых выражений (фразеологизмов):</vt:lpstr>
      <vt:lpstr>Составьте как можно больше слов  из букв слова «словарик».  </vt:lpstr>
      <vt:lpstr>Назови слова, в которых только твёрдые согласные звуки:</vt:lpstr>
      <vt:lpstr>Замените выражение одним глаголом: </vt:lpstr>
      <vt:lpstr>Назовите слово,  относящееся к другой части речи.</vt:lpstr>
      <vt:lpstr>Назовите слово,  относящееся к другой части речи.</vt:lpstr>
      <vt:lpstr>Назовите слово,  относящееся к другой части речи.</vt:lpstr>
      <vt:lpstr>Назовите слово,  относящееся к другой части речи.</vt:lpstr>
      <vt:lpstr>Подберите синонимы к словам</vt:lpstr>
      <vt:lpstr>Назовите слова,  в которых есть звук [й]</vt:lpstr>
      <vt:lpstr>Отгадайте, о каких словах идёт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Узнай слова-омонимы по их значениям (по 2 балла за каждую пару омонимов)</vt:lpstr>
      <vt:lpstr>Может каждый грамотей  делать слово из частей.</vt:lpstr>
      <vt:lpstr>Пословица, тебя мы знаем, Но не такою ты была:    Неужто буква озорная    Вновь чье-то место заняла?</vt:lpstr>
      <vt:lpstr>Найди «четвертое лишнее»</vt:lpstr>
      <vt:lpstr>  Найди лишнее слово.  Докажи.  По 1 баллу за слово, по 2 балла за правильное объяснение </vt:lpstr>
      <vt:lpstr>Определи, сколько букв и звуков  в каждом слове:</vt:lpstr>
      <vt:lpstr>Отгадай шарады (по 3 балла за отгадку)</vt:lpstr>
      <vt:lpstr>Отгадай задуманное слово из фразеологизмов.  (по 2 балла за слово)</vt:lpstr>
      <vt:lpstr>Определите, часть речи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2013-11-13T04:44:57Z</dcterms:created>
  <dcterms:modified xsi:type="dcterms:W3CDTF">2013-11-14T06:57:58Z</dcterms:modified>
</cp:coreProperties>
</file>