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9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83B8-E4D5-42C1-9B56-0FB97EC57B7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0076D-44F5-4C8B-87E7-6232389B42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Уважаемые коллеги и дорогие ребята! Переход между слайдами осуществляется по кувшинке. Удачи!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076D-44F5-4C8B-87E7-6232389B420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YandexDisk\Скриншоты\2015-10-26 22-09-56 Скриншот экрана.png"/>
          <p:cNvPicPr>
            <a:picLocks noChangeAspect="1" noChangeArrowheads="1"/>
          </p:cNvPicPr>
          <p:nvPr userDrawn="1"/>
        </p:nvPicPr>
        <p:blipFill>
          <a:blip r:embed="rId2" cstate="screen"/>
          <a:srcRect t="281" b="601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0" y="6669360"/>
            <a:ext cx="87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92D050"/>
                </a:solidFill>
                <a:latin typeface="Monotype Corsiva" pitchFamily="66" charset="0"/>
              </a:rPr>
              <a:t>Ольг</a:t>
            </a:r>
            <a:r>
              <a:rPr lang="en-US" sz="900" dirty="0" smtClean="0">
                <a:solidFill>
                  <a:srgbClr val="92D050"/>
                </a:solidFill>
                <a:latin typeface="Monotype Corsiva" pitchFamily="66" charset="0"/>
              </a:rPr>
              <a:t>@</a:t>
            </a:r>
            <a:r>
              <a:rPr lang="ru-RU" sz="900" dirty="0" smtClean="0">
                <a:solidFill>
                  <a:srgbClr val="92D050"/>
                </a:solidFill>
                <a:latin typeface="Monotype Corsiva" pitchFamily="66" charset="0"/>
              </a:rPr>
              <a:t> Курипко</a:t>
            </a:r>
            <a:endParaRPr lang="ru-RU" sz="9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3D4-21BF-4F27-84A1-C07AA4F8A22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08C1-BAC7-4877-B215-C8E6469D4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3D4-21BF-4F27-84A1-C07AA4F8A22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08C1-BAC7-4877-B215-C8E6469D4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3D4-21BF-4F27-84A1-C07AA4F8A22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08C1-BAC7-4877-B215-C8E6469D4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3D4-21BF-4F27-84A1-C07AA4F8A22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08C1-BAC7-4877-B215-C8E6469D4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3D4-21BF-4F27-84A1-C07AA4F8A22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08C1-BAC7-4877-B215-C8E6469D4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3D4-21BF-4F27-84A1-C07AA4F8A22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08C1-BAC7-4877-B215-C8E6469D4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3D4-21BF-4F27-84A1-C07AA4F8A22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08C1-BAC7-4877-B215-C8E6469D4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3D4-21BF-4F27-84A1-C07AA4F8A22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08C1-BAC7-4877-B215-C8E6469D4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3D4-21BF-4F27-84A1-C07AA4F8A22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08C1-BAC7-4877-B215-C8E6469D4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3D4-21BF-4F27-84A1-C07AA4F8A22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08C1-BAC7-4877-B215-C8E6469D4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83D4-21BF-4F27-84A1-C07AA4F8A22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08C1-BAC7-4877-B215-C8E6469D439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Ольга\YandexDisk\Скриншоты\2015-10-26 22-09-56 Скриншот экрана.png"/>
          <p:cNvPicPr>
            <a:picLocks noChangeAspect="1" noChangeArrowheads="1"/>
          </p:cNvPicPr>
          <p:nvPr userDrawn="1"/>
        </p:nvPicPr>
        <p:blipFill>
          <a:blip r:embed="rId13" cstate="screen"/>
          <a:srcRect t="281" b="601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0" y="6669360"/>
            <a:ext cx="87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92D050"/>
                </a:solidFill>
                <a:latin typeface="Monotype Corsiva" pitchFamily="66" charset="0"/>
              </a:rPr>
              <a:t>Ольг</a:t>
            </a:r>
            <a:r>
              <a:rPr lang="en-US" sz="900" dirty="0" smtClean="0">
                <a:solidFill>
                  <a:srgbClr val="92D050"/>
                </a:solidFill>
                <a:latin typeface="Monotype Corsiva" pitchFamily="66" charset="0"/>
              </a:rPr>
              <a:t>@</a:t>
            </a:r>
            <a:r>
              <a:rPr lang="ru-RU" sz="900" dirty="0" smtClean="0">
                <a:solidFill>
                  <a:srgbClr val="92D050"/>
                </a:solidFill>
                <a:latin typeface="Monotype Corsiva" pitchFamily="66" charset="0"/>
              </a:rPr>
              <a:t> Курипко</a:t>
            </a:r>
            <a:endParaRPr lang="ru-RU" sz="900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572000" y="3140968"/>
            <a:ext cx="3240360" cy="3947126"/>
            <a:chOff x="3779912" y="2852936"/>
            <a:chExt cx="2824321" cy="3513994"/>
          </a:xfrm>
        </p:grpSpPr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14" cstate="screen">
              <a:lum contrast="10000"/>
            </a:blip>
            <a:srcRect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15" cstate="screen">
              <a:lum contrast="10000"/>
            </a:blip>
            <a:srcRect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2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16" cstate="screen">
              <a:lum contrast="10000"/>
            </a:blip>
            <a:srcRect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3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17" cstate="screen">
              <a:lum contrast="10000"/>
            </a:blip>
            <a:srcRect/>
            <a:stretch>
              <a:fillRect/>
            </a:stretch>
          </p:blipFill>
          <p:spPr bwMode="auto">
            <a:xfrm>
              <a:off x="3779912" y="3365786"/>
              <a:ext cx="2790825" cy="3001144"/>
            </a:xfrm>
            <a:prstGeom prst="rect">
              <a:avLst/>
            </a:prstGeom>
            <a:noFill/>
          </p:spPr>
        </p:pic>
      </p:grpSp>
      <p:pic>
        <p:nvPicPr>
          <p:cNvPr id="14" name="Picture 3" descr="C:\Users\Ольга\Загрузки\22.02 лягушки\22.02 лягушки\2.png"/>
          <p:cNvPicPr>
            <a:picLocks noChangeAspect="1" noChangeArrowheads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452320" y="5949280"/>
            <a:ext cx="680076" cy="7200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 userDrawn="1"/>
        </p:nvSpPr>
        <p:spPr>
          <a:xfrm>
            <a:off x="0" y="188640"/>
            <a:ext cx="914399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reshka" pitchFamily="2" charset="0"/>
              </a:rPr>
              <a:t>    Н</a:t>
            </a:r>
            <a:r>
              <a:rPr lang="ru-RU" sz="115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reshka" pitchFamily="2" charset="0"/>
              </a:rPr>
              <a:t>а</a:t>
            </a:r>
            <a:r>
              <a:rPr lang="ru-RU" sz="11500" b="1" cap="none" spc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reshka" pitchFamily="2" charset="0"/>
              </a:rPr>
              <a:t> </a:t>
            </a:r>
            <a:r>
              <a:rPr lang="ru-RU" sz="11500" b="1" cap="none" spc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reshka" pitchFamily="2" charset="0"/>
              </a:rPr>
              <a:t>б</a:t>
            </a:r>
            <a:r>
              <a:rPr lang="ru-RU" sz="11500" b="1" cap="none" spc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reshka" pitchFamily="2" charset="0"/>
              </a:rPr>
              <a:t>о</a:t>
            </a:r>
            <a:r>
              <a:rPr lang="ru-RU" sz="11500" b="1" cap="none" spc="0" baseline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reshka" pitchFamily="2" charset="0"/>
              </a:rPr>
              <a:t>л</a:t>
            </a:r>
            <a:r>
              <a:rPr lang="ru-RU" sz="11500" b="1" cap="none" spc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reshka" pitchFamily="2" charset="0"/>
              </a:rPr>
              <a:t>о</a:t>
            </a:r>
            <a:r>
              <a:rPr lang="ru-RU" sz="11500" b="1" cap="none" spc="0" baseline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reshka" pitchFamily="2" charset="0"/>
              </a:rPr>
              <a:t>т</a:t>
            </a:r>
            <a:r>
              <a:rPr lang="ru-RU" sz="11500" b="1" cap="none" spc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reshka" pitchFamily="2" charset="0"/>
              </a:rPr>
              <a:t>е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reshka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nayastrana.ucoz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18.gif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18.gif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18.gif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png"/><Relationship Id="rId3" Type="http://schemas.openxmlformats.org/officeDocument/2006/relationships/image" Target="../media/image8.gif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audio" Target="../media/audio3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18.gif"/><Relationship Id="rId5" Type="http://schemas.openxmlformats.org/officeDocument/2006/relationships/image" Target="../media/image10.gif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9.gif"/><Relationship Id="rId9" Type="http://schemas.openxmlformats.org/officeDocument/2006/relationships/image" Target="../media/image15.png"/><Relationship Id="rId1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711/181450557.91/0_afecb_9b9db8a6_orig.gif" TargetMode="External"/><Relationship Id="rId7" Type="http://schemas.openxmlformats.org/officeDocument/2006/relationships/hyperlink" Target="https://img-fotki.yandex.ru/get/9364/134091466.a9/0_c2ca6_22ee9a18_S" TargetMode="External"/><Relationship Id="rId2" Type="http://schemas.openxmlformats.org/officeDocument/2006/relationships/hyperlink" Target="http://images.onlinelabels.com/images/clip-art/leland_mcinnes/leland_mcinnes_Water_Lily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9224/47407354.c89/0_12be96_b0314627_orig.jpg" TargetMode="External"/><Relationship Id="rId5" Type="http://schemas.openxmlformats.org/officeDocument/2006/relationships/hyperlink" Target="http://priroda.inc.ru/animation/riba/15110.gif" TargetMode="External"/><Relationship Id="rId4" Type="http://schemas.openxmlformats.org/officeDocument/2006/relationships/hyperlink" Target="http://smiles24.ru/data/smiles/anime-pticy-455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18.gif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0784" y="0"/>
            <a:ext cx="2688557" cy="246221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Личный сайт </a:t>
            </a: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http://shkolnayastrana.ucoz.ua</a:t>
            </a:r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0493" y="0"/>
            <a:ext cx="258301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язык, 3 класс</a:t>
            </a:r>
            <a:endParaRPr lang="ru-RU" sz="2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69976" y="6596390"/>
            <a:ext cx="50040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Курипко Ольга Анатольевна ОШ №150 </a:t>
            </a:r>
            <a:r>
              <a:rPr lang="ru-RU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 Донецк 2015  </a:t>
            </a:r>
            <a:endParaRPr lang="ru-RU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1781944" y="2348880"/>
            <a:ext cx="5580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Интерактивный тренажёр</a:t>
            </a:r>
          </a:p>
          <a:p>
            <a:pPr marL="742950" indent="-742950"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падежа имени существительного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5904656" cy="1008112"/>
            <a:chOff x="1259632" y="3429000"/>
            <a:chExt cx="5904656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19672" y="3429000"/>
              <a:ext cx="54726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смотрел на лягушку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652120" y="0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0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6048672" cy="1008112"/>
            <a:chOff x="1259632" y="3429000"/>
            <a:chExt cx="6048672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3429000"/>
              <a:ext cx="60486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 спрятался от цапли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6156176" y="0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.п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3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5904656" cy="1008112"/>
            <a:chOff x="1259632" y="3429000"/>
            <a:chExt cx="5904656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19672" y="3429000"/>
              <a:ext cx="54726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   поймал рыб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ку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220072" y="0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0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691680" y="0"/>
            <a:ext cx="6120680" cy="1008112"/>
            <a:chOff x="1187624" y="3429000"/>
            <a:chExt cx="6120680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187624" y="3429000"/>
              <a:ext cx="6120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  уплыла под кувшин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ку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868144" y="0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0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6048672" cy="1008112"/>
            <a:chOff x="1259632" y="3429000"/>
            <a:chExt cx="6048672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3429000"/>
              <a:ext cx="60486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летали вокруг болота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6156176" y="0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.п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3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6048672" cy="1008112"/>
            <a:chOff x="1259632" y="3429000"/>
            <a:chExt cx="6048672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3429000"/>
              <a:ext cx="60486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   под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плыла к берегу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796136" y="0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.п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3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6048672" cy="1008112"/>
            <a:chOff x="1259632" y="3429000"/>
            <a:chExt cx="6048672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3429000"/>
              <a:ext cx="60486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кружили над болот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ом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940152" y="0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.п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6048672" cy="1008112"/>
            <a:chOff x="1259632" y="3429000"/>
            <a:chExt cx="6048672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3429000"/>
              <a:ext cx="60486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 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плеск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алась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на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реке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6012160" y="0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7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8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8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8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7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645024"/>
            <a:ext cx="2790825" cy="3505200"/>
          </a:xfrm>
          <a:prstGeom prst="rect">
            <a:avLst/>
          </a:prstGeom>
          <a:noFill/>
        </p:spPr>
      </p:pic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grpSp>
        <p:nvGrpSpPr>
          <p:cNvPr id="64" name="Группа 8"/>
          <p:cNvGrpSpPr/>
          <p:nvPr/>
        </p:nvGrpSpPr>
        <p:grpSpPr>
          <a:xfrm>
            <a:off x="0" y="3645024"/>
            <a:ext cx="2844824" cy="3591390"/>
            <a:chOff x="3778904" y="2852936"/>
            <a:chExt cx="2825330" cy="3505200"/>
          </a:xfrm>
        </p:grpSpPr>
        <p:pic>
          <p:nvPicPr>
            <p:cNvPr id="65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13" cstate="screen">
              <a:lum contrast="10000"/>
            </a:blip>
            <a:srcRect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66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14" cstate="screen">
              <a:lum contrast="10000"/>
            </a:blip>
            <a:srcRect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67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15" cstate="screen">
              <a:lum contrast="10000"/>
            </a:blip>
            <a:srcRect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6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16" cstate="screen">
              <a:lum contrast="10000"/>
            </a:blip>
            <a:srcRect/>
            <a:stretch>
              <a:fillRect/>
            </a:stretch>
          </p:blipFill>
          <p:spPr bwMode="auto">
            <a:xfrm>
              <a:off x="3778904" y="3344895"/>
              <a:ext cx="2825330" cy="3001143"/>
            </a:xfrm>
            <a:prstGeom prst="rect">
              <a:avLst/>
            </a:prstGeom>
            <a:noFill/>
          </p:spPr>
        </p:pic>
      </p:grpSp>
      <p:sp>
        <p:nvSpPr>
          <p:cNvPr id="69" name="TextBox 68"/>
          <p:cNvSpPr txBox="1"/>
          <p:nvPr/>
        </p:nvSpPr>
        <p:spPr>
          <a:xfrm>
            <a:off x="1618211" y="0"/>
            <a:ext cx="59075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2" name="Ква-кв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6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7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>
              <a:lumMod val="95000"/>
              <a:alpha val="71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>
              <a:solidFill>
                <a:schemeClr val="tx1"/>
              </a:solidFill>
              <a:latin typeface="Propisi" pitchFamily="2" charset="0"/>
            </a:endParaRPr>
          </a:p>
          <a:p>
            <a:pPr algn="ctr"/>
            <a:endParaRPr lang="ru-RU" sz="40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http://images.onlinelabels.com/images/clip-art/leland_mcinnes/leland_mcinnes_Water_Lily.png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http://img-fotki.yandex.ru/get/6711/181450557.91/0_afecb_9b9db8a6_orig.gif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13285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http://smiles24.ru/data/smiles/anime-pticy-455.gif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420888"/>
            <a:ext cx="460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http://priroda.inc.ru/animation/riba/15110.gif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0892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http://img-fotki.yandex.ru/get/9224/47407354.c89/0_12be96_b0314627_orig.jpg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9969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img-fotki.yandex.ru/get/9364/134091466.a9/0_c2ca6_22ee9a18_S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16080" y="260648"/>
            <a:ext cx="25118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>
              <a:lumMod val="95000"/>
              <a:alpha val="73000"/>
            </a:schemeClr>
          </a:solidFill>
          <a:ln>
            <a:solidFill>
              <a:schemeClr val="bg1">
                <a:lumMod val="95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Предлагаю тебе проверить, как ты умеешь определять падежи имени существительного.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Чтобы увидеть задание, жми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цаплю.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тавь вопросы к именам существительным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нажимай на соответствующий падеж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ответ правильный, то цвет падежа изменится, а в центре болота ты увидишь рыбку, которая радуется вместе с тобой.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падеж определён неверно, цапля съест лягушку, поэтому старайся делать правильный выбор.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Переход к следующему заданию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кувшинке.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Желаю удачи!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763688" y="0"/>
            <a:ext cx="5904656" cy="1008112"/>
            <a:chOff x="1259632" y="3429000"/>
            <a:chExt cx="5904656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19672" y="3429000"/>
              <a:ext cx="54726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    увидел цаплю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7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148064" y="0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38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40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9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81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87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89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0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4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5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2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3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2" animBg="1"/>
      <p:bldP spid="20" grpId="3" animBg="1"/>
      <p:bldP spid="20" grpId="4" animBg="1"/>
      <p:bldP spid="21" grpId="2" animBg="1"/>
      <p:bldP spid="21" grpId="3" animBg="1"/>
      <p:bldP spid="21" grpId="4" animBg="1"/>
      <p:bldP spid="22" grpId="2" animBg="1"/>
      <p:bldP spid="22" grpId="3" animBg="1"/>
      <p:bldP spid="22" grpId="4" animBg="1"/>
      <p:bldP spid="23" grpId="2" animBg="1"/>
      <p:bldP spid="23" grpId="3" animBg="1"/>
      <p:bldP spid="23" grpId="4" animBg="1"/>
      <p:bldP spid="24" grpId="2" animBg="1"/>
      <p:bldP spid="24" grpId="3" animBg="1"/>
      <p:bldP spid="24" grpId="4" animBg="1"/>
      <p:bldP spid="25" grpId="0" animBg="1"/>
      <p:bldP spid="25" grpId="3" animBg="1"/>
      <p:bldP spid="25" grpId="4" animBg="1"/>
      <p:bldP spid="28" grpId="0"/>
      <p:bldP spid="28" grpId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6048672" cy="1008112"/>
            <a:chOff x="1259632" y="3429000"/>
            <a:chExt cx="6048672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3429000"/>
              <a:ext cx="60486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спряталась в камышах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868144" y="0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6048672" cy="1008112"/>
            <a:chOff x="1259632" y="3429000"/>
            <a:chExt cx="6048672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3429000"/>
              <a:ext cx="60486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    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плывёт рыбка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292080" y="0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.п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3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6048672" cy="1008112"/>
            <a:chOff x="1259632" y="3429000"/>
            <a:chExt cx="6048672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3429000"/>
              <a:ext cx="60486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  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острым клювом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220072" y="0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.п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6048672" cy="1008112"/>
            <a:chOff x="1259632" y="3429000"/>
            <a:chExt cx="6048672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3429000"/>
              <a:ext cx="60486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    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плыл по реке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292080" y="0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.п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3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6048672" cy="1008112"/>
            <a:chOff x="1259632" y="3429000"/>
            <a:chExt cx="6048672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3429000"/>
              <a:ext cx="60486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      из камышей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4788024" y="0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.п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3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763688" y="0"/>
            <a:ext cx="6048672" cy="1008112"/>
            <a:chOff x="1259632" y="3429000"/>
            <a:chExt cx="6048672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59632" y="3501008"/>
              <a:ext cx="5904656" cy="9361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3861048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59632" y="4077072"/>
              <a:ext cx="59046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3429000"/>
              <a:ext cx="60486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     над горизонт</a:t>
              </a:r>
              <a:r>
                <a:rPr lang="ru-RU" sz="5400" dirty="0" smtClean="0">
                  <a:solidFill>
                    <a:srgbClr val="002060"/>
                  </a:solidFill>
                  <a:latin typeface="Propisi" pitchFamily="2" charset="0"/>
                </a:rPr>
                <a:t>ом</a:t>
              </a:r>
              <a:endParaRPr lang="ru-RU" sz="5400" dirty="0">
                <a:solidFill>
                  <a:srgbClr val="002060"/>
                </a:solidFill>
                <a:latin typeface="Propisi" pitchFamily="2" charset="0"/>
              </a:endParaRPr>
            </a:p>
          </p:txBody>
        </p:sp>
      </p:grpSp>
      <p:pic>
        <p:nvPicPr>
          <p:cNvPr id="18" name="Picture 2" descr="http://img-fotki.yandex.ru/get/6711/181450557.91/0_afecb_9b9db8a6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488" y="0"/>
            <a:ext cx="1368152" cy="1213001"/>
          </a:xfrm>
          <a:prstGeom prst="rect">
            <a:avLst/>
          </a:prstGeom>
          <a:noFill/>
        </p:spPr>
      </p:pic>
      <p:pic>
        <p:nvPicPr>
          <p:cNvPr id="19" name="Picture 8" descr="https://img-fotki.yandex.ru/get/4418/136834661.5/0_755a1_d711c518_GIF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34405" y="0"/>
            <a:ext cx="1234405" cy="819151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И.п.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Р.п.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Д.п.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8384" y="188640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В.п.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28384" y="836712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28384" y="1484784"/>
            <a:ext cx="864096" cy="504056"/>
          </a:xfrm>
          <a:prstGeom prst="roundRect">
            <a:avLst>
              <a:gd name="adj" fmla="val 13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П.п.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6" name="Picture 12" descr="http://s019.radikal.ru/i619/1210/f3/e82ff5a71bde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3645024"/>
            <a:ext cx="4003645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89005"/>
            <a:ext cx="494928" cy="206221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0" y="3645024"/>
            <a:ext cx="2824321" cy="3505200"/>
            <a:chOff x="3779912" y="2852936"/>
            <a:chExt cx="2824321" cy="3505200"/>
          </a:xfrm>
        </p:grpSpPr>
        <p:pic>
          <p:nvPicPr>
            <p:cNvPr id="8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b="85620"/>
            <a:stretch>
              <a:fillRect/>
            </a:stretch>
          </p:blipFill>
          <p:spPr bwMode="auto">
            <a:xfrm rot="2486334">
              <a:off x="3813408" y="2921269"/>
              <a:ext cx="2790825" cy="504056"/>
            </a:xfrm>
            <a:prstGeom prst="rect">
              <a:avLst/>
            </a:prstGeom>
            <a:noFill/>
          </p:spPr>
        </p:pic>
        <p:pic>
          <p:nvPicPr>
            <p:cNvPr id="9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0272" r="45817"/>
            <a:stretch>
              <a:fillRect/>
            </a:stretch>
          </p:blipFill>
          <p:spPr bwMode="auto">
            <a:xfrm>
              <a:off x="3779912" y="3212976"/>
              <a:ext cx="1512168" cy="3145160"/>
            </a:xfrm>
            <a:prstGeom prst="rect">
              <a:avLst/>
            </a:prstGeom>
            <a:noFill/>
          </p:spPr>
        </p:pic>
        <p:pic>
          <p:nvPicPr>
            <p:cNvPr id="10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r="53557"/>
            <a:stretch>
              <a:fillRect/>
            </a:stretch>
          </p:blipFill>
          <p:spPr bwMode="auto">
            <a:xfrm>
              <a:off x="3779912" y="2852936"/>
              <a:ext cx="1296144" cy="3505200"/>
            </a:xfrm>
            <a:prstGeom prst="rect">
              <a:avLst/>
            </a:prstGeom>
            <a:noFill/>
          </p:spPr>
        </p:pic>
        <p:pic>
          <p:nvPicPr>
            <p:cNvPr id="11" name="Picture 2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8" cstate="print"/>
            <a:srcRect t="14380"/>
            <a:stretch>
              <a:fillRect/>
            </a:stretch>
          </p:blipFill>
          <p:spPr bwMode="auto">
            <a:xfrm>
              <a:off x="3779912" y="3341204"/>
              <a:ext cx="2790825" cy="300114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220072" y="0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Т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.п</a:t>
            </a:r>
            <a:r>
              <a:rPr lang="ru-RU" sz="2800" b="1" dirty="0" smtClean="0">
                <a:solidFill>
                  <a:srgbClr val="C00000"/>
                </a:solidFill>
                <a:latin typeface="Propisi" pitchFamily="2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442572" y="5949280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5652120" y="5943068"/>
            <a:ext cx="720080" cy="707655"/>
          </a:xfrm>
          <a:prstGeom prst="rect">
            <a:avLst/>
          </a:prstGeom>
          <a:noFill/>
        </p:spPr>
      </p:pic>
      <p:pic>
        <p:nvPicPr>
          <p:cNvPr id="3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021288"/>
            <a:ext cx="504057" cy="524499"/>
          </a:xfrm>
          <a:prstGeom prst="rect">
            <a:avLst/>
          </a:prstGeom>
          <a:noFill/>
        </p:spPr>
      </p:pic>
      <p:pic>
        <p:nvPicPr>
          <p:cNvPr id="3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 flipH="1">
            <a:off x="3851920" y="6858000"/>
            <a:ext cx="720080" cy="698908"/>
          </a:xfrm>
          <a:prstGeom prst="rect">
            <a:avLst/>
          </a:prstGeom>
          <a:noFill/>
        </p:spPr>
      </p:pic>
      <p:grpSp>
        <p:nvGrpSpPr>
          <p:cNvPr id="4" name="Группа 37"/>
          <p:cNvGrpSpPr/>
          <p:nvPr/>
        </p:nvGrpSpPr>
        <p:grpSpPr>
          <a:xfrm>
            <a:off x="0" y="3645024"/>
            <a:ext cx="2843808" cy="3600399"/>
            <a:chOff x="2483768" y="3212976"/>
            <a:chExt cx="3240360" cy="3947125"/>
          </a:xfrm>
        </p:grpSpPr>
        <p:pic>
          <p:nvPicPr>
            <p:cNvPr id="39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5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4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6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1475656" y="5085184"/>
            <a:ext cx="1584176" cy="1029715"/>
          </a:xfrm>
          <a:prstGeom prst="rect">
            <a:avLst/>
          </a:prstGeom>
          <a:noFill/>
        </p:spPr>
      </p:pic>
      <p:pic>
        <p:nvPicPr>
          <p:cNvPr id="48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691680" y="6165304"/>
            <a:ext cx="504057" cy="524499"/>
          </a:xfrm>
          <a:prstGeom prst="rect">
            <a:avLst/>
          </a:prstGeom>
          <a:noFill/>
        </p:spPr>
      </p:pic>
      <p:pic>
        <p:nvPicPr>
          <p:cNvPr id="49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2195736" y="6333501"/>
            <a:ext cx="504057" cy="524499"/>
          </a:xfrm>
          <a:prstGeom prst="rect">
            <a:avLst/>
          </a:prstGeom>
          <a:noFill/>
        </p:spPr>
      </p:pic>
      <p:pic>
        <p:nvPicPr>
          <p:cNvPr id="50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1" cstate="print"/>
          <a:srcRect t="50435" r="66332"/>
          <a:stretch>
            <a:fillRect/>
          </a:stretch>
        </p:blipFill>
        <p:spPr bwMode="auto">
          <a:xfrm>
            <a:off x="1835696" y="5949280"/>
            <a:ext cx="504057" cy="524499"/>
          </a:xfrm>
          <a:prstGeom prst="rect">
            <a:avLst/>
          </a:prstGeom>
          <a:noFill/>
        </p:spPr>
      </p:pic>
      <p:pic>
        <p:nvPicPr>
          <p:cNvPr id="51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10" cstate="print"/>
          <a:srcRect l="31688" t="50435" r="32663"/>
          <a:stretch>
            <a:fillRect/>
          </a:stretch>
        </p:blipFill>
        <p:spPr bwMode="auto">
          <a:xfrm>
            <a:off x="6012160" y="6504172"/>
            <a:ext cx="720080" cy="707655"/>
          </a:xfrm>
          <a:prstGeom prst="rect">
            <a:avLst/>
          </a:prstGeom>
          <a:noFill/>
        </p:spPr>
      </p:pic>
      <p:pic>
        <p:nvPicPr>
          <p:cNvPr id="52" name="Picture 3" descr="C:\Users\Ольга\Загрузки\22.02 лягушки\22.02 лягушки\2.png"/>
          <p:cNvPicPr>
            <a:picLocks noChangeAspect="1" noChangeArrowheads="1"/>
          </p:cNvPicPr>
          <p:nvPr/>
        </p:nvPicPr>
        <p:blipFill>
          <a:blip r:embed="rId9" cstate="print"/>
          <a:srcRect r="65367" b="48686"/>
          <a:stretch>
            <a:fillRect/>
          </a:stretch>
        </p:blipFill>
        <p:spPr bwMode="auto">
          <a:xfrm>
            <a:off x="7740352" y="6165304"/>
            <a:ext cx="513804" cy="53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790825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068960"/>
            <a:ext cx="2123728" cy="3789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6" descr="C:\Users\Ольга\Downloads\Морской дельфины\Funny Submariners by KittyKatya\KK_funny submariners_EL\KK_funny submariners_EL23.png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6444208" y="4941168"/>
            <a:ext cx="1584176" cy="1029715"/>
          </a:xfrm>
          <a:prstGeom prst="rect">
            <a:avLst/>
          </a:prstGeom>
          <a:noFill/>
        </p:spPr>
      </p:pic>
      <p:pic>
        <p:nvPicPr>
          <p:cNvPr id="78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7" name="Группа 78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0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13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8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8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85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6" name="Picture 2" descr="http://img-fotki.yandex.ru/get/9224/47407354.c89/0_12be96_b031462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0" y="3645024"/>
            <a:ext cx="3060848" cy="3657287"/>
          </a:xfrm>
          <a:prstGeom prst="rect">
            <a:avLst/>
          </a:prstGeom>
          <a:noFill/>
        </p:spPr>
      </p:pic>
      <p:grpSp>
        <p:nvGrpSpPr>
          <p:cNvPr id="33" name="Группа 86"/>
          <p:cNvGrpSpPr/>
          <p:nvPr/>
        </p:nvGrpSpPr>
        <p:grpSpPr>
          <a:xfrm flipH="1">
            <a:off x="7092280" y="3717032"/>
            <a:ext cx="2988840" cy="3600399"/>
            <a:chOff x="2483768" y="3212976"/>
            <a:chExt cx="3240360" cy="3947125"/>
          </a:xfrm>
        </p:grpSpPr>
        <p:pic>
          <p:nvPicPr>
            <p:cNvPr id="88" name="Picture 3" descr="C:\Users\Ольга\Загрузки\22.02 лягушки\22.02 лягушки\2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6661308">
              <a:off x="4831025" y="4563440"/>
              <a:ext cx="833213" cy="818837"/>
            </a:xfrm>
            <a:prstGeom prst="rect">
              <a:avLst/>
            </a:prstGeom>
            <a:noFill/>
          </p:spPr>
        </p:pic>
        <p:grpSp>
          <p:nvGrpSpPr>
            <p:cNvPr id="34" name="Группа 8"/>
            <p:cNvGrpSpPr/>
            <p:nvPr/>
          </p:nvGrpSpPr>
          <p:grpSpPr>
            <a:xfrm>
              <a:off x="2483768" y="3212976"/>
              <a:ext cx="3240360" cy="3947125"/>
              <a:chOff x="3779912" y="2852936"/>
              <a:chExt cx="2824321" cy="3513993"/>
            </a:xfrm>
          </p:grpSpPr>
          <p:pic>
            <p:nvPicPr>
              <p:cNvPr id="90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lum contrast="10000"/>
              </a:blip>
              <a:srcRect/>
              <a:stretch>
                <a:fillRect/>
              </a:stretch>
            </p:blipFill>
            <p:spPr bwMode="auto">
              <a:xfrm rot="2486334">
                <a:off x="3813408" y="2921269"/>
                <a:ext cx="2790825" cy="504056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212976"/>
                <a:ext cx="1512168" cy="3145160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2852936"/>
                <a:ext cx="1296144" cy="3505200"/>
              </a:xfrm>
              <a:prstGeom prst="rect">
                <a:avLst/>
              </a:prstGeom>
              <a:noFill/>
            </p:spPr>
          </p:pic>
          <p:pic>
            <p:nvPicPr>
              <p:cNvPr id="93" name="Picture 2" descr="http://img-fotki.yandex.ru/get/9224/47407354.c89/0_12be96_b0314627_orig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3779912" y="3365786"/>
                <a:ext cx="2790825" cy="300114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2" name="Picture 4" descr="http://priroda.inc.ru/animation/riba/15110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005064"/>
            <a:ext cx="1080120" cy="508600"/>
          </a:xfrm>
          <a:prstGeom prst="rect">
            <a:avLst/>
          </a:prstGeom>
          <a:noFill/>
        </p:spPr>
      </p:pic>
      <p:pic>
        <p:nvPicPr>
          <p:cNvPr id="61" name="Picture 2" descr="http://images.onlinelabels.com/images/clip-art/leland_mcinnes/leland_mcinnes_Water_Lil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6386880"/>
            <a:ext cx="420239" cy="4711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96022E-7 C 0.00381 -0.01527 0.01058 -0.03909 0.021 -0.0488 C 0.02308 -0.05944 0.0269 -0.06036 0.03229 -0.06753 C 0.04062 -0.07863 0.0486 -0.09713 0.05902 -0.105 C 0.07083 -0.11379 0.09166 -0.11425 0.10555 -0.11633 C 0.12031 -0.1124 0.13281 -0.10083 0.14774 -0.0976 C 0.15051 -0.09621 0.15329 -0.09482 0.15624 -0.09367 C 0.1585 -0.09274 0.16145 -0.09367 0.16336 -0.09182 C 0.1651 -0.0902 0.1651 -0.08673 0.16614 -0.08441 C 0.17326 -0.06846 0.17031 -0.07863 0.17308 -0.06753 C 0.1743 -0.05412 0.17881 -0.03978 0.17881 -0.02614 " pathEditMode="relative" ptsTypes="ffffffffff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0 C 0.00382 -0.01528 0.0106 -0.03912 0.02101 -0.04884 C 0.0231 -0.05949 0.02691 -0.06042 0.0323 -0.06759 C 0.04063 -0.0787 0.04862 -0.09722 0.05903 -0.10509 C 0.07084 -0.11389 0.09167 -0.11435 0.10556 -0.11644 C 0.12032 -0.1125 0.13282 -0.10093 0.14775 -0.09769 C 0.15053 -0.0963 0.1533 -0.09491 0.15626 -0.09375 C 0.15851 -0.09282 0.16146 -0.09375 0.16337 -0.0919 C 0.16511 -0.09028 0.16511 -0.08681 0.16615 -0.08449 C 0.17327 -0.06852 0.17032 -0.0787 0.1731 -0.06759 C 0.17431 -0.05417 0.17882 -0.03981 0.17882 -0.02616 " pathEditMode="relative" rAng="0" ptsTypes="ffffffffff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-0.02673 -0.00741 -0.05677 0.00485 -0.08333 0.0111 C -0.08559 0.01249 -0.08767 0.01435 -0.08993 0.0155 C -0.09219 0.01666 -0.09462 0.01643 -0.0967 0.01759 C -0.10087 0.0199 -0.10416 0.0243 -0.10833 0.02661 C -0.12535 0.03657 -0.14271 0.0456 -0.15989 0.05555 C -0.16719 0.05972 -0.175 0.06527 -0.1816 0.07106 C -0.18628 0.07523 -0.18958 0.0824 -0.19496 0.08425 C -0.20295 0.08703 -0.20729 0.09097 -0.21493 0.09536 C -0.22135 0.09907 -0.2283 0.10092 -0.23489 0.10439 C -0.24253 0.11411 -0.23316 0.10393 -0.24826 0.11087 C -0.25121 0.11249 -0.25364 0.11597 -0.2566 0.11759 C -0.27048 0.12569 -0.25625 0.11319 -0.26996 0.1243 C -0.28489 0.13634 -0.30225 0.14814 -0.31823 0.15763 C -0.33073 0.16504 -0.34635 0.16759 -0.35989 0.17106 C -0.38055 0.17638 -0.40087 0.18217 -0.4217 0.18425 C -0.50295 0.20948 -0.58663 0.18124 -0.66823 0.17314 C -0.69427 0.16782 -0.72066 0.1611 -0.7467 0.15763 C -0.77066 0.15439 -0.7967 0.15509 -0.81996 0.14444 C -0.8368 0.1368 -0.85225 0.12615 -0.86823 0.1155 C -0.88837 0.10185 -0.90885 0.09004 -0.9283 0.07546 C -0.94548 0.06273 -0.95798 0.0449 -0.9717 0.02661 C -0.97795 0.01828 -0.98021 0.01296 -0.98837 0.00624 C -0.99635 -0.00927 -1.01007 -0.02223 -1.0217 -0.03334 C -1.04305 -0.05348 -1.01041 -0.02177 -1.03003 -0.04445 C -1.03298 -0.04792 -1.03993 -0.05348 -1.03993 -0.05348 C -1.04739 -0.06852 -1.03854 -0.05371 -1.04826 -0.06227 C -1.05017 -0.0639 -1.05139 -0.06714 -1.0533 -0.06899 C -1.0592 -0.07454 -1.06562 -0.0794 -1.0717 -0.0845 C -1.07361 -0.08612 -1.07621 -0.08589 -1.0783 -0.08681 C -1.09219 -0.09306 -1.10746 -0.09815 -1.11996 -0.10903 C -1.15833 -0.10834 -1.19653 -0.10811 -1.23489 -0.10672 C -1.23732 -0.10672 -1.2625 -0.10278 -1.26493 -0.10232 C -1.26875 -0.10163 -1.27656 -0.10001 -1.27656 -0.10001 " pathEditMode="relative" ptsTypes="fffffffffffffffffffffffffffffffffA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78 C -0.00955 -0.00023 -0.02257 0.00394 -0.03576 0.00648 C -0.04045 0.00857 -0.04236 0.01204 -0.04705 0.01412 C -0.05972 0.02523 -0.07326 0.0257 -0.08785 0.02709 C -0.09635 0.03125 -0.10469 0.03704 -0.11319 0.04028 C -0.11701 0.04167 -0.12465 0.04398 -0.12465 0.04422 C -0.13403 0.05741 -0.17743 0.05486 -0.18941 0.05533 C -0.24844 0.0581 -0.30747 0.06227 -0.36667 0.06482 C -0.37188 0.06528 -0.38281 0.06528 -0.38941 0.06852 C -0.39601 0.07176 -0.40069 0.07871 -0.40764 0.08172 C -0.42569 0.09769 -0.47552 0.0926 -0.48507 0.09283 C -0.49201 0.09352 -0.49948 0.09352 -0.50625 0.09491 C -0.50903 0.09537 -0.51181 0.09838 -0.51458 0.09861 C -0.55 0.10116 -0.5316 0.1 -0.56944 0.10232 C -0.575 0.10463 -0.5809 0.10556 -0.58646 0.10787 C -0.59323 0.11435 -0.60156 0.11435 -0.60903 0.11922 C -0.62379 0.12871 -0.64201 0.13241 -0.65833 0.13588 C -0.66111 0.13704 -0.66528 0.13635 -0.66667 0.13959 C -0.66771 0.14144 -0.66806 0.14422 -0.66944 0.14537 C -0.67205 0.14746 -0.67517 0.14792 -0.67795 0.14908 C -0.67934 0.14977 -0.68212 0.15093 -0.68212 0.15116 C -0.68785 0.15787 -0.69583 0.15834 -0.7033 0.15834 C -0.74045 0.1588 -0.77743 0.15834 -0.81458 0.15834 " pathEditMode="relative" rAng="0" ptsTypes="ffffffffffffffffffffffA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94444E-6 1.48148E-6 C 0.0408 -0.01018 0.07743 0.01343 0.1151 0.02894 C 0.12534 0.0382 0.13246 0.05162 0.14514 0.05556 C 0.15573 0.06528 0.16614 0.07685 0.17847 0.08241 C 0.18507 0.0912 0.18958 0.09815 0.19843 0.10232 C 0.20347 0.11111 0.2085 0.11875 0.21666 0.12222 C 0.22725 0.13634 0.24114 0.1375 0.25503 0.14236 C 0.25833 0.14537 0.2618 0.14815 0.2651 0.15116 C 0.26996 0.15532 0.27656 0.1544 0.28177 0.15787 C 0.28889 0.1625 0.29375 0.16458 0.30173 0.16667 C 0.31493 0.17384 0.3283 0.17801 0.34166 0.18449 C 0.35833 0.19259 0.37552 0.2037 0.3934 0.20671 C 0.42291 0.21157 0.45208 0.21412 0.48177 0.21574 C 0.52118 0.22824 0.56302 0.225 0.60347 0.22894 C 0.65868 0.22778 0.70816 0.22662 0.76163 0.22222 C 0.77222 0.21273 0.76007 0.22245 0.77673 0.21574 C 0.77916 0.21482 0.78107 0.2125 0.78333 0.21111 C 0.78854 0.2081 0.79462 0.20695 0.8 0.20463 C 0.80659 0.19583 0.81493 0.19722 0.82326 0.19352 C 0.82673 0.19213 0.83333 0.18889 0.83333 0.18889 C 0.83993 0.18056 0.83455 0.18542 0.84843 0.18241 C 0.85798 0.18032 0.86718 0.17593 0.87673 0.17338 C 0.88316 0.16921 0.88819 0.16667 0.89496 0.16458 C 0.90156 0.1588 0.90955 0.15671 0.9151 0.14907 C 0.91927 0.14306 0.93212 0.1294 0.93837 0.12685 C 0.95034 0.1162 0.94444 0.11898 0.95486 0.11574 C 0.96198 0.10579 0.97534 0.10185 0.98507 0.09792 C 0.99149 0.09537 0.99392 0.08935 0.99982 0.08681 C 1.00555 0.07593 1.0158 0.07477 1.025 0.0713 C 1.03489 0.06759 1.04357 0.06134 1.05347 0.05787 C 1.0592 0.05278 1.06337 0.05116 1.07014 0.04907 C 1.075 0.04236 1.08177 0.04074 1.08819 0.03796 C 1.09878 0.02847 1.1118 0.02824 1.12343 0.02222 C 1.12621 0.02083 1.12916 0.01968 1.13177 0.01782 C 1.1335 0.01667 1.13489 0.01458 1.1368 0.01343 C 1.14218 0.01042 1.1493 0.0088 1.15503 0.00671 C 1.16163 0.00093 1.16909 -0.00417 1.17673 -0.00648 C 1.1776 -0.0081 1.18003 -0.01111 1.18003 -0.01111 " pathEditMode="relative" ptsTypes="fffffffffffffffffffffffffffffffffffff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4.81481E-6 C -0.00173 -0.00648 -0.00503 -0.01991 -0.00503 -0.01991 C -0.00816 -0.05069 -0.00937 -0.07893 -0.01996 -0.10648 C -0.02274 -0.11366 -0.02222 -0.11852 -0.02673 -0.1243 C -0.02934 -0.13565 -0.02673 -0.12731 -0.03333 -0.13981 C -0.03802 -0.14884 -0.04253 -0.1588 -0.05 -0.16435 C -0.06215 -0.17338 -0.0802 -0.17569 -0.0934 -0.17778 C -0.09843 -0.1794 -0.10312 -0.18287 -0.10833 -0.18426 C -0.11875 -0.1868 -0.12934 -0.18704 -0.13993 -0.18889 C -0.14791 -0.18657 -0.1552 -0.1838 -0.16336 -0.18218 C -0.16927 -0.17824 -0.17552 -0.1743 -0.18159 -0.17106 C -0.18489 -0.16944 -0.19166 -0.16667 -0.19166 -0.16667 C -0.19635 -0.16018 -0.20104 -0.1618 -0.20659 -0.15764 C -0.21007 -0.15509 -0.21666 -0.14884 -0.21666 -0.14884 C -0.22066 -0.14074 -0.21823 -0.14329 -0.22326 -0.13981 " pathEditMode="relative" ptsTypes="ffffffffffffffA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4.81481E-6 C -0.00052 -0.02593 -0.00035 -0.05185 -0.00174 -0.07778 C -0.00261 -0.09468 -0.01615 -0.12824 -0.0283 -0.13333 C -0.03941 -0.13796 -0.05052 -0.14051 -0.06163 -0.14444 C -0.09358 -0.14305 -0.10955 -0.14305 -0.13663 -0.13542 C -0.14271 -0.1294 -0.14774 -0.12523 -0.15504 -0.12222 C -0.15938 -0.1162 -0.16476 -0.11343 -0.16997 -0.1088 C -0.17396 -0.10116 -0.17674 -0.09838 -0.18334 -0.09537 C -0.18438 -0.09329 -0.18663 -0.08889 -0.18663 -0.08889 " pathEditMode="relative" ptsTypes="ffffffffA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47 L -0.25087 -0.00347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ягуш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781 -0.00417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всплеск вод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/>
      <p:bldP spid="28" grpId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96ac83cae2b8446f632b6d29fcdef8bb5511d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415</Words>
  <Application>Microsoft Office PowerPoint</Application>
  <PresentationFormat>Экран (4:3)</PresentationFormat>
  <Paragraphs>143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Курипко</dc:creator>
  <cp:lastModifiedBy>Ольга Курипко</cp:lastModifiedBy>
  <cp:revision>41</cp:revision>
  <dcterms:created xsi:type="dcterms:W3CDTF">2015-11-30T19:18:57Z</dcterms:created>
  <dcterms:modified xsi:type="dcterms:W3CDTF">2015-12-04T18:12:07Z</dcterms:modified>
</cp:coreProperties>
</file>