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8" r:id="rId4"/>
    <p:sldId id="278" r:id="rId5"/>
    <p:sldId id="259" r:id="rId6"/>
    <p:sldId id="277" r:id="rId7"/>
    <p:sldId id="260" r:id="rId8"/>
    <p:sldId id="276" r:id="rId9"/>
    <p:sldId id="261" r:id="rId10"/>
    <p:sldId id="275" r:id="rId11"/>
    <p:sldId id="262" r:id="rId12"/>
    <p:sldId id="274" r:id="rId13"/>
    <p:sldId id="263" r:id="rId14"/>
    <p:sldId id="273" r:id="rId15"/>
    <p:sldId id="264" r:id="rId16"/>
    <p:sldId id="272" r:id="rId17"/>
    <p:sldId id="265" r:id="rId18"/>
    <p:sldId id="271" r:id="rId19"/>
    <p:sldId id="266" r:id="rId20"/>
    <p:sldId id="270" r:id="rId21"/>
    <p:sldId id="267" r:id="rId22"/>
    <p:sldId id="269" r:id="rId23"/>
    <p:sldId id="268" r:id="rId24"/>
    <p:sldId id="257" r:id="rId25"/>
    <p:sldId id="280" r:id="rId26"/>
    <p:sldId id="28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747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2A314-FF76-47A1-AB77-B1E20B75806A}" type="datetimeFigureOut">
              <a:rPr lang="ru-RU" smtClean="0"/>
              <a:t>03.01.2016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Баринова Е.В.</a:t>
            </a:r>
            <a:endParaRPr lang="ru-RU" dirty="0"/>
          </a:p>
        </p:txBody>
      </p:sp>
      <p:sp>
        <p:nvSpPr>
          <p:cNvPr id="8" name="Горизонтальный свиток 7"/>
          <p:cNvSpPr/>
          <p:nvPr userDrawn="1"/>
        </p:nvSpPr>
        <p:spPr>
          <a:xfrm>
            <a:off x="554181" y="235672"/>
            <a:ext cx="11083636" cy="886691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Муниципальное бюджетное общеобразовательное учреждение средняя школа №2 г. </a:t>
            </a:r>
            <a:r>
              <a:rPr lang="ru-RU" sz="2000" b="1" dirty="0" err="1" smtClean="0"/>
              <a:t>Лысково</a:t>
            </a:r>
            <a:endParaRPr lang="ru-RU" sz="2000" b="1" dirty="0"/>
          </a:p>
        </p:txBody>
      </p:sp>
      <p:sp>
        <p:nvSpPr>
          <p:cNvPr id="9" name="Вертикальный свиток 8"/>
          <p:cNvSpPr/>
          <p:nvPr userDrawn="1"/>
        </p:nvSpPr>
        <p:spPr>
          <a:xfrm>
            <a:off x="2791692" y="1214438"/>
            <a:ext cx="5818908" cy="3323068"/>
          </a:xfrm>
          <a:prstGeom prst="vertic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346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7673" y="4889892"/>
            <a:ext cx="2064327" cy="19681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/>
          <a:srcRect l="4726" r="9102"/>
          <a:stretch/>
        </p:blipFill>
        <p:spPr>
          <a:xfrm>
            <a:off x="-13854" y="0"/>
            <a:ext cx="267392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2A314-FF76-47A1-AB77-B1E20B75806A}" type="datetimeFigureOut">
              <a:rPr lang="ru-RU" smtClean="0"/>
              <a:t>03.01.2016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56B0-0866-4E65-86B4-48D5BABA0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279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2A314-FF76-47A1-AB77-B1E20B75806A}" type="datetimeFigureOut">
              <a:rPr lang="ru-RU" smtClean="0"/>
              <a:t>03.01.2016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F56B0-0866-4E65-86B4-48D5BABA0C1E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92708" l="1823" r="990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59292" y="5140036"/>
            <a:ext cx="1932708" cy="19327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00" b="936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491" y="5140036"/>
            <a:ext cx="1932708" cy="193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36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2A314-FF76-47A1-AB77-B1E20B75806A}" type="datetimeFigureOut">
              <a:rPr lang="ru-RU" smtClean="0"/>
              <a:t>03.01.2016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F56B0-0866-4E65-86B4-48D5BABA0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69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48808" y="1247887"/>
            <a:ext cx="4948519" cy="226207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Повторение прочитанного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48808" y="3775934"/>
            <a:ext cx="4948519" cy="796066"/>
          </a:xfrm>
        </p:spPr>
        <p:txBody>
          <a:bodyPr/>
          <a:lstStyle/>
          <a:p>
            <a:r>
              <a:rPr lang="ru-RU" dirty="0" smtClean="0"/>
              <a:t>2 класс УМК «Гармония»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692179" y="5604734"/>
            <a:ext cx="3345628" cy="11295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Подготовила </a:t>
            </a:r>
          </a:p>
          <a:p>
            <a:pPr algn="ctr"/>
            <a:r>
              <a:rPr lang="ru-RU" dirty="0" smtClean="0"/>
              <a:t>учитель начальных классов Баринова Елена Викторовна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214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463936" cy="1325563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090117"/>
              </p:ext>
            </p:extLst>
          </p:nvPr>
        </p:nvGraphicFramePr>
        <p:xfrm>
          <a:off x="2700168" y="365118"/>
          <a:ext cx="8653630" cy="6175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5363">
                  <a:extLst>
                    <a:ext uri="{9D8B030D-6E8A-4147-A177-3AD203B41FA5}">
                      <a16:colId xmlns:a16="http://schemas.microsoft.com/office/drawing/2014/main" val="134577325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244313831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660214745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385387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510164318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29539500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1139884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05424610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0514693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370927171"/>
                    </a:ext>
                  </a:extLst>
                </a:gridCol>
              </a:tblGrid>
              <a:tr h="61755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Г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Н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Й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487960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856916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27606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19159680"/>
                  </a:ext>
                </a:extLst>
              </a:tr>
              <a:tr h="617553">
                <a:tc row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12183"/>
                  </a:ext>
                </a:extLst>
              </a:tr>
              <a:tr h="617553">
                <a:tc v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879969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955470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852383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Ц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646989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56158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67" y="4830184"/>
            <a:ext cx="267866" cy="335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4677" t="20664" r="27713" b="19929"/>
          <a:stretch/>
        </p:blipFill>
        <p:spPr>
          <a:xfrm>
            <a:off x="5660788" y="0"/>
            <a:ext cx="159099" cy="310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0493" t="19915" r="17902" b="19474"/>
          <a:stretch/>
        </p:blipFill>
        <p:spPr>
          <a:xfrm>
            <a:off x="2302136" y="634700"/>
            <a:ext cx="264162" cy="310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402" y="1151067"/>
            <a:ext cx="402627" cy="402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394" y="1690688"/>
            <a:ext cx="329341" cy="4462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730" y="2431227"/>
            <a:ext cx="221273" cy="2965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5236" y="3022899"/>
            <a:ext cx="245922" cy="3184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6406" y="3605347"/>
            <a:ext cx="359597" cy="3595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1064" y="4249271"/>
            <a:ext cx="315776" cy="3694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l="5969" t="18819" r="3916" b="18973"/>
          <a:stretch/>
        </p:blipFill>
        <p:spPr>
          <a:xfrm>
            <a:off x="2302136" y="5459125"/>
            <a:ext cx="331097" cy="3177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9964" y="5998012"/>
            <a:ext cx="530803" cy="53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5. Плачет киска в коридоре.</a:t>
            </a:r>
          </a:p>
          <a:p>
            <a:pPr marL="0" indent="0">
              <a:buNone/>
            </a:pPr>
            <a:r>
              <a:rPr lang="ru-RU" sz="3200" dirty="0" smtClean="0"/>
              <a:t>У неё большое горе:</a:t>
            </a:r>
          </a:p>
          <a:p>
            <a:pPr marL="0" indent="0">
              <a:buNone/>
            </a:pPr>
            <a:r>
              <a:rPr lang="ru-RU" sz="3200" dirty="0" smtClean="0"/>
              <a:t>Злые люди бедной киске</a:t>
            </a:r>
          </a:p>
          <a:p>
            <a:pPr marL="0" indent="0">
              <a:buNone/>
            </a:pPr>
            <a:r>
              <a:rPr lang="ru-RU" sz="3200" dirty="0" smtClean="0"/>
              <a:t>Не дают украсть …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55029" y="1027906"/>
            <a:ext cx="5978469" cy="387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7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463936" cy="1325563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1008841"/>
              </p:ext>
            </p:extLst>
          </p:nvPr>
        </p:nvGraphicFramePr>
        <p:xfrm>
          <a:off x="2700168" y="365118"/>
          <a:ext cx="8653630" cy="6175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5363">
                  <a:extLst>
                    <a:ext uri="{9D8B030D-6E8A-4147-A177-3AD203B41FA5}">
                      <a16:colId xmlns:a16="http://schemas.microsoft.com/office/drawing/2014/main" val="134577325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244313831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660214745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385387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510164318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29539500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1139884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05424610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0514693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370927171"/>
                    </a:ext>
                  </a:extLst>
                </a:gridCol>
              </a:tblGrid>
              <a:tr h="61755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Г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Н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Й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487960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856916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27606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19159680"/>
                  </a:ext>
                </a:extLst>
              </a:tr>
              <a:tr h="617553">
                <a:tc row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12183"/>
                  </a:ext>
                </a:extLst>
              </a:tr>
              <a:tr h="617553">
                <a:tc v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879969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955470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852383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Ц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646989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56158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67" y="4830184"/>
            <a:ext cx="267866" cy="335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4677" t="20664" r="27713" b="19929"/>
          <a:stretch/>
        </p:blipFill>
        <p:spPr>
          <a:xfrm>
            <a:off x="5660788" y="0"/>
            <a:ext cx="159099" cy="310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0493" t="19915" r="17902" b="19474"/>
          <a:stretch/>
        </p:blipFill>
        <p:spPr>
          <a:xfrm>
            <a:off x="2302136" y="634700"/>
            <a:ext cx="264162" cy="310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402" y="1151067"/>
            <a:ext cx="402627" cy="402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394" y="1690688"/>
            <a:ext cx="329341" cy="4462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730" y="2431227"/>
            <a:ext cx="221273" cy="2965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5236" y="3022899"/>
            <a:ext cx="245922" cy="3184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6406" y="3605347"/>
            <a:ext cx="359597" cy="3595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1064" y="4249271"/>
            <a:ext cx="315776" cy="3694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l="5969" t="18819" r="3916" b="18973"/>
          <a:stretch/>
        </p:blipFill>
        <p:spPr>
          <a:xfrm>
            <a:off x="2302136" y="5459125"/>
            <a:ext cx="331097" cy="3177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9964" y="5998012"/>
            <a:ext cx="530803" cy="53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2290" y="1027906"/>
            <a:ext cx="5181600" cy="3874685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618181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6</a:t>
            </a:r>
            <a:r>
              <a:rPr lang="ru-RU" sz="3200" dirty="0" smtClean="0"/>
              <a:t>. «Я на лыжах не </a:t>
            </a:r>
            <a:r>
              <a:rPr lang="ru-RU" sz="3200" dirty="0" err="1" smtClean="0"/>
              <a:t>ходильщик</a:t>
            </a:r>
            <a:r>
              <a:rPr lang="ru-RU" sz="3200" dirty="0" smtClean="0"/>
              <a:t>, </a:t>
            </a:r>
          </a:p>
          <a:p>
            <a:pPr marL="0" indent="0">
              <a:buNone/>
            </a:pPr>
            <a:r>
              <a:rPr lang="ru-RU" sz="3200" dirty="0" smtClean="0"/>
              <a:t>Не катальщик я, куда там!</a:t>
            </a:r>
          </a:p>
          <a:p>
            <a:pPr marL="0" indent="0">
              <a:buNone/>
            </a:pPr>
            <a:r>
              <a:rPr lang="ru-RU" sz="3200" dirty="0" smtClean="0"/>
              <a:t>Я болею. Я …»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2699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463936" cy="1325563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1116467"/>
              </p:ext>
            </p:extLst>
          </p:nvPr>
        </p:nvGraphicFramePr>
        <p:xfrm>
          <a:off x="2700168" y="365118"/>
          <a:ext cx="8653630" cy="6175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5363">
                  <a:extLst>
                    <a:ext uri="{9D8B030D-6E8A-4147-A177-3AD203B41FA5}">
                      <a16:colId xmlns:a16="http://schemas.microsoft.com/office/drawing/2014/main" val="134577325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244313831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660214745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385387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510164318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29539500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1139884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05424610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0514693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370927171"/>
                    </a:ext>
                  </a:extLst>
                </a:gridCol>
              </a:tblGrid>
              <a:tr h="61755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Г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Н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Й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487960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856916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27606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19159680"/>
                  </a:ext>
                </a:extLst>
              </a:tr>
              <a:tr h="617553">
                <a:tc row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Ь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Щ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12183"/>
                  </a:ext>
                </a:extLst>
              </a:tr>
              <a:tr h="617553">
                <a:tc v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879969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955470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852383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Ц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646989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56158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67" y="4830184"/>
            <a:ext cx="267866" cy="335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4677" t="20664" r="27713" b="19929"/>
          <a:stretch/>
        </p:blipFill>
        <p:spPr>
          <a:xfrm>
            <a:off x="5660788" y="0"/>
            <a:ext cx="159099" cy="310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0493" t="19915" r="17902" b="19474"/>
          <a:stretch/>
        </p:blipFill>
        <p:spPr>
          <a:xfrm>
            <a:off x="2302136" y="634700"/>
            <a:ext cx="264162" cy="310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402" y="1151067"/>
            <a:ext cx="402627" cy="402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394" y="1690688"/>
            <a:ext cx="329341" cy="4462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730" y="2431227"/>
            <a:ext cx="221273" cy="2965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5236" y="3022899"/>
            <a:ext cx="245922" cy="3184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6406" y="3605347"/>
            <a:ext cx="359597" cy="3595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1064" y="4249271"/>
            <a:ext cx="315776" cy="3694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l="5969" t="18819" r="3916" b="18973"/>
          <a:stretch/>
        </p:blipFill>
        <p:spPr>
          <a:xfrm>
            <a:off x="2302136" y="5459125"/>
            <a:ext cx="331097" cy="3177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9964" y="5998012"/>
            <a:ext cx="530803" cy="53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82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32586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7</a:t>
            </a:r>
            <a:r>
              <a:rPr lang="ru-RU" sz="3200" dirty="0" smtClean="0"/>
              <a:t>. Автор стихотворений «</a:t>
            </a:r>
            <a:r>
              <a:rPr lang="ru-RU" sz="3200" dirty="0" err="1" smtClean="0"/>
              <a:t>Читалочка</a:t>
            </a:r>
            <a:r>
              <a:rPr lang="ru-RU" sz="3200" dirty="0" smtClean="0"/>
              <a:t>», «Гололедица», «Посадили игрушку на полку…»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64163" y="1251370"/>
            <a:ext cx="5181600" cy="3886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163" y="1146595"/>
            <a:ext cx="5457825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4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463936" cy="1325563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8859062"/>
              </p:ext>
            </p:extLst>
          </p:nvPr>
        </p:nvGraphicFramePr>
        <p:xfrm>
          <a:off x="2700168" y="365118"/>
          <a:ext cx="8653630" cy="6175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5363">
                  <a:extLst>
                    <a:ext uri="{9D8B030D-6E8A-4147-A177-3AD203B41FA5}">
                      <a16:colId xmlns:a16="http://schemas.microsoft.com/office/drawing/2014/main" val="134577325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244313831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660214745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385387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510164318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29539500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1139884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05424610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0514693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370927171"/>
                    </a:ext>
                  </a:extLst>
                </a:gridCol>
              </a:tblGrid>
              <a:tr h="61755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Г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Н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Й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487960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856916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27606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19159680"/>
                  </a:ext>
                </a:extLst>
              </a:tr>
              <a:tr h="617553">
                <a:tc row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Ь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Щ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12183"/>
                  </a:ext>
                </a:extLst>
              </a:tr>
              <a:tr h="617553">
                <a:tc v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Т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В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879969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955470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852383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Ц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646989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56158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67" y="4830184"/>
            <a:ext cx="267866" cy="335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4677" t="20664" r="27713" b="19929"/>
          <a:stretch/>
        </p:blipFill>
        <p:spPr>
          <a:xfrm>
            <a:off x="5660788" y="0"/>
            <a:ext cx="159099" cy="310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0493" t="19915" r="17902" b="19474"/>
          <a:stretch/>
        </p:blipFill>
        <p:spPr>
          <a:xfrm>
            <a:off x="2302136" y="634700"/>
            <a:ext cx="264162" cy="310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402" y="1151067"/>
            <a:ext cx="402627" cy="402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394" y="1690688"/>
            <a:ext cx="329341" cy="4462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730" y="2431227"/>
            <a:ext cx="221273" cy="2965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5236" y="3022899"/>
            <a:ext cx="245922" cy="3184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6406" y="3605347"/>
            <a:ext cx="359597" cy="3595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1064" y="4249271"/>
            <a:ext cx="315776" cy="3694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l="5969" t="18819" r="3916" b="18973"/>
          <a:stretch/>
        </p:blipFill>
        <p:spPr>
          <a:xfrm>
            <a:off x="2302136" y="5459125"/>
            <a:ext cx="331097" cy="3177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9964" y="5998012"/>
            <a:ext cx="530803" cy="53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5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4399" y="1027906"/>
            <a:ext cx="6445101" cy="402818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89750" y="1825625"/>
            <a:ext cx="3264049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8. </a:t>
            </a:r>
            <a:r>
              <a:rPr lang="ru-RU" sz="3200" dirty="0" smtClean="0"/>
              <a:t>«На одной из вершин горного Уэльса жил орёл. Звали его …»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9209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463936" cy="1325563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6171353"/>
              </p:ext>
            </p:extLst>
          </p:nvPr>
        </p:nvGraphicFramePr>
        <p:xfrm>
          <a:off x="2700168" y="365118"/>
          <a:ext cx="8653630" cy="6175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5363">
                  <a:extLst>
                    <a:ext uri="{9D8B030D-6E8A-4147-A177-3AD203B41FA5}">
                      <a16:colId xmlns:a16="http://schemas.microsoft.com/office/drawing/2014/main" val="134577325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244313831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660214745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385387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510164318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29539500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1139884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05424610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0514693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370927171"/>
                    </a:ext>
                  </a:extLst>
                </a:gridCol>
              </a:tblGrid>
              <a:tr h="61755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Г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Н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Й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487960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856916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27606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19159680"/>
                  </a:ext>
                </a:extLst>
              </a:tr>
              <a:tr h="617553">
                <a:tc row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Ь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Щ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12183"/>
                  </a:ext>
                </a:extLst>
              </a:tr>
              <a:tr h="617553">
                <a:tc v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Т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В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879969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Э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В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955470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852383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Ц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646989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56158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67" y="4830184"/>
            <a:ext cx="267866" cy="335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4677" t="20664" r="27713" b="19929"/>
          <a:stretch/>
        </p:blipFill>
        <p:spPr>
          <a:xfrm>
            <a:off x="5660788" y="0"/>
            <a:ext cx="159099" cy="310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0493" t="19915" r="17902" b="19474"/>
          <a:stretch/>
        </p:blipFill>
        <p:spPr>
          <a:xfrm>
            <a:off x="2302136" y="634700"/>
            <a:ext cx="264162" cy="310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402" y="1151067"/>
            <a:ext cx="402627" cy="402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394" y="1690688"/>
            <a:ext cx="329341" cy="4462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730" y="2431227"/>
            <a:ext cx="221273" cy="2965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5236" y="3022899"/>
            <a:ext cx="245922" cy="3184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6406" y="3605347"/>
            <a:ext cx="359597" cy="3595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1064" y="4249271"/>
            <a:ext cx="315776" cy="3694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l="5969" t="18819" r="3916" b="18973"/>
          <a:stretch/>
        </p:blipFill>
        <p:spPr>
          <a:xfrm>
            <a:off x="2302136" y="5459125"/>
            <a:ext cx="331097" cy="3177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9964" y="5998012"/>
            <a:ext cx="530803" cy="53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4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60172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9</a:t>
            </a:r>
            <a:r>
              <a:rPr lang="ru-RU" sz="3200" dirty="0" smtClean="0"/>
              <a:t>. «Раз, два, три, четыре … Сто – вот и вся …»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98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463936" cy="1325563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2700168" y="365118"/>
          <a:ext cx="8653630" cy="6175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5363">
                  <a:extLst>
                    <a:ext uri="{9D8B030D-6E8A-4147-A177-3AD203B41FA5}">
                      <a16:colId xmlns:a16="http://schemas.microsoft.com/office/drawing/2014/main" val="134577325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244313831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660214745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385387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510164318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29539500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1139884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05424610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0514693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370927171"/>
                    </a:ext>
                  </a:extLst>
                </a:gridCol>
              </a:tblGrid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487960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856916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27606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19159680"/>
                  </a:ext>
                </a:extLst>
              </a:tr>
              <a:tr h="617553">
                <a:tc row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12183"/>
                  </a:ext>
                </a:extLst>
              </a:tr>
              <a:tr h="617553">
                <a:tc v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879969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955470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852383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646989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56158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67" y="4830184"/>
            <a:ext cx="267866" cy="335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4677" t="20664" r="27713" b="19929"/>
          <a:stretch/>
        </p:blipFill>
        <p:spPr>
          <a:xfrm>
            <a:off x="5660788" y="0"/>
            <a:ext cx="159099" cy="310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0493" t="19915" r="17902" b="19474"/>
          <a:stretch/>
        </p:blipFill>
        <p:spPr>
          <a:xfrm>
            <a:off x="2302136" y="634700"/>
            <a:ext cx="264162" cy="310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402" y="1151067"/>
            <a:ext cx="402627" cy="402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394" y="1690688"/>
            <a:ext cx="329341" cy="4462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730" y="2431227"/>
            <a:ext cx="221273" cy="2965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5236" y="3022899"/>
            <a:ext cx="245922" cy="3184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6406" y="3605347"/>
            <a:ext cx="359597" cy="3595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1064" y="4249271"/>
            <a:ext cx="315776" cy="3694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l="5969" t="18819" r="3916" b="18973"/>
          <a:stretch/>
        </p:blipFill>
        <p:spPr>
          <a:xfrm>
            <a:off x="2302136" y="5459125"/>
            <a:ext cx="331097" cy="3177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9964" y="5998012"/>
            <a:ext cx="530803" cy="53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7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463936" cy="1325563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4057666"/>
              </p:ext>
            </p:extLst>
          </p:nvPr>
        </p:nvGraphicFramePr>
        <p:xfrm>
          <a:off x="2700168" y="365118"/>
          <a:ext cx="8653630" cy="6175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5363">
                  <a:extLst>
                    <a:ext uri="{9D8B030D-6E8A-4147-A177-3AD203B41FA5}">
                      <a16:colId xmlns:a16="http://schemas.microsoft.com/office/drawing/2014/main" val="134577325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244313831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660214745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385387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510164318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29539500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1139884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05424610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0514693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370927171"/>
                    </a:ext>
                  </a:extLst>
                </a:gridCol>
              </a:tblGrid>
              <a:tr h="61755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Г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Н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Й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487960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856916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27606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19159680"/>
                  </a:ext>
                </a:extLst>
              </a:tr>
              <a:tr h="617553">
                <a:tc row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Ь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Щ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12183"/>
                  </a:ext>
                </a:extLst>
              </a:tr>
              <a:tr h="617553">
                <a:tc v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Т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В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879969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Э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В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955470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Ч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Т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852383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Ц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646989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56158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67" y="4830184"/>
            <a:ext cx="267866" cy="335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4677" t="20664" r="27713" b="19929"/>
          <a:stretch/>
        </p:blipFill>
        <p:spPr>
          <a:xfrm>
            <a:off x="5660788" y="0"/>
            <a:ext cx="159099" cy="310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0493" t="19915" r="17902" b="19474"/>
          <a:stretch/>
        </p:blipFill>
        <p:spPr>
          <a:xfrm>
            <a:off x="2302136" y="634700"/>
            <a:ext cx="264162" cy="310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402" y="1151067"/>
            <a:ext cx="402627" cy="402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394" y="1690688"/>
            <a:ext cx="329341" cy="4462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730" y="2431227"/>
            <a:ext cx="221273" cy="2965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5236" y="3022899"/>
            <a:ext cx="245922" cy="3184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6406" y="3605347"/>
            <a:ext cx="359597" cy="3595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1064" y="4249271"/>
            <a:ext cx="315776" cy="3694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l="5969" t="18819" r="3916" b="18973"/>
          <a:stretch/>
        </p:blipFill>
        <p:spPr>
          <a:xfrm>
            <a:off x="2302136" y="5459125"/>
            <a:ext cx="331097" cy="3177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9964" y="5998012"/>
            <a:ext cx="530803" cy="53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3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8020" y="287280"/>
            <a:ext cx="7050144" cy="4908663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465806" y="1215614"/>
            <a:ext cx="3887993" cy="49613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10. Кто испугал серого волка в произведении С. Прокофьевой «Сказка о том, как … испугали серого волка»?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5582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463936" cy="1325563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7023237"/>
              </p:ext>
            </p:extLst>
          </p:nvPr>
        </p:nvGraphicFramePr>
        <p:xfrm>
          <a:off x="2700168" y="365118"/>
          <a:ext cx="8653630" cy="6175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5363">
                  <a:extLst>
                    <a:ext uri="{9D8B030D-6E8A-4147-A177-3AD203B41FA5}">
                      <a16:colId xmlns:a16="http://schemas.microsoft.com/office/drawing/2014/main" val="134577325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244313831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660214745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385387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510164318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29539500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1139884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05424610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0514693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370927171"/>
                    </a:ext>
                  </a:extLst>
                </a:gridCol>
              </a:tblGrid>
              <a:tr h="61755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Г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Н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Й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487960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856916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27606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19159680"/>
                  </a:ext>
                </a:extLst>
              </a:tr>
              <a:tr h="617553">
                <a:tc row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Ь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Щ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12183"/>
                  </a:ext>
                </a:extLst>
              </a:tr>
              <a:tr h="617553">
                <a:tc v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Т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В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879969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Э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В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955470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Ч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Т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852383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З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Й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Ц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Ы</a:t>
                      </a:r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646989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56158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67" y="4830184"/>
            <a:ext cx="267866" cy="335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4677" t="20664" r="27713" b="19929"/>
          <a:stretch/>
        </p:blipFill>
        <p:spPr>
          <a:xfrm>
            <a:off x="5660788" y="0"/>
            <a:ext cx="159099" cy="310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0493" t="19915" r="17902" b="19474"/>
          <a:stretch/>
        </p:blipFill>
        <p:spPr>
          <a:xfrm>
            <a:off x="2302136" y="634700"/>
            <a:ext cx="264162" cy="310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402" y="1151067"/>
            <a:ext cx="402627" cy="402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394" y="1690688"/>
            <a:ext cx="329341" cy="4462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730" y="2431227"/>
            <a:ext cx="221273" cy="2965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5236" y="3022899"/>
            <a:ext cx="245922" cy="3184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6406" y="3605347"/>
            <a:ext cx="359597" cy="3595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1064" y="4249271"/>
            <a:ext cx="315776" cy="3694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l="5969" t="18819" r="3916" b="18973"/>
          <a:stretch/>
        </p:blipFill>
        <p:spPr>
          <a:xfrm>
            <a:off x="2302136" y="5459125"/>
            <a:ext cx="331097" cy="3177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9964" y="5998012"/>
            <a:ext cx="530803" cy="53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2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62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871369"/>
            <a:ext cx="2937734" cy="53055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11. Автор стихотворений «Рыцари», «Перед сном».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00368" y="871369"/>
            <a:ext cx="6134549" cy="4600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368" y="871368"/>
            <a:ext cx="6134551" cy="460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5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463936" cy="1325563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1353834"/>
              </p:ext>
            </p:extLst>
          </p:nvPr>
        </p:nvGraphicFramePr>
        <p:xfrm>
          <a:off x="2700168" y="365118"/>
          <a:ext cx="8653630" cy="6175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5363">
                  <a:extLst>
                    <a:ext uri="{9D8B030D-6E8A-4147-A177-3AD203B41FA5}">
                      <a16:colId xmlns:a16="http://schemas.microsoft.com/office/drawing/2014/main" val="134577325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244313831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660214745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385387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510164318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29539500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1139884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05424610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0514693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370927171"/>
                    </a:ext>
                  </a:extLst>
                </a:gridCol>
              </a:tblGrid>
              <a:tr h="61755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Г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Н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Й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487960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856916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27606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19159680"/>
                  </a:ext>
                </a:extLst>
              </a:tr>
              <a:tr h="617553">
                <a:tc row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Ь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Щ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12183"/>
                  </a:ext>
                </a:extLst>
              </a:tr>
              <a:tr h="617553">
                <a:tc v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Т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В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879969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Э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В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955470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Ч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Т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852383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З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Й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Ц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Ы</a:t>
                      </a:r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646989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Т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56158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67" y="4830184"/>
            <a:ext cx="267866" cy="335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4677" t="20664" r="27713" b="19929"/>
          <a:stretch/>
        </p:blipFill>
        <p:spPr>
          <a:xfrm>
            <a:off x="5660788" y="0"/>
            <a:ext cx="159099" cy="310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0493" t="19915" r="17902" b="19474"/>
          <a:stretch/>
        </p:blipFill>
        <p:spPr>
          <a:xfrm>
            <a:off x="2302136" y="634700"/>
            <a:ext cx="264162" cy="310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402" y="1151067"/>
            <a:ext cx="402627" cy="402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394" y="1690688"/>
            <a:ext cx="329341" cy="4462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730" y="2431227"/>
            <a:ext cx="221273" cy="2965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5236" y="3022899"/>
            <a:ext cx="245922" cy="3184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6406" y="3605347"/>
            <a:ext cx="359597" cy="3595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1064" y="4249271"/>
            <a:ext cx="315776" cy="3694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l="5969" t="18819" r="3916" b="18973"/>
          <a:stretch/>
        </p:blipFill>
        <p:spPr>
          <a:xfrm>
            <a:off x="2302136" y="5459125"/>
            <a:ext cx="331097" cy="3177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9964" y="5998012"/>
            <a:ext cx="530803" cy="53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1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25700" y="2273300"/>
            <a:ext cx="87249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МОЛОДЦЫ!</a:t>
            </a:r>
            <a:endParaRPr lang="ru-RU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437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2600" y="365125"/>
            <a:ext cx="8331200" cy="1325563"/>
          </a:xfrm>
        </p:spPr>
        <p:txBody>
          <a:bodyPr/>
          <a:lstStyle/>
          <a:p>
            <a:r>
              <a:rPr lang="ru-RU" dirty="0" smtClean="0"/>
              <a:t>Источники информации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2900" y="1825625"/>
            <a:ext cx="5270500" cy="4351338"/>
          </a:xfrm>
        </p:spPr>
        <p:txBody>
          <a:bodyPr/>
          <a:lstStyle/>
          <a:p>
            <a:r>
              <a:rPr lang="ru-RU" dirty="0" err="1"/>
              <a:t>Кубасова</a:t>
            </a:r>
            <a:r>
              <a:rPr lang="ru-RU" dirty="0"/>
              <a:t> О. В. К88 Литературное чтение. Методические рекомендации к </a:t>
            </a:r>
            <a:r>
              <a:rPr lang="ru-RU" dirty="0" smtClean="0"/>
              <a:t>учебнику </a:t>
            </a:r>
            <a:r>
              <a:rPr lang="ru-RU" dirty="0"/>
              <a:t>для 2 класса общеобразовательных учреждений / О. В. </a:t>
            </a:r>
            <a:r>
              <a:rPr lang="ru-RU" dirty="0" err="1" smtClean="0"/>
              <a:t>Кубасова</a:t>
            </a:r>
            <a:r>
              <a:rPr lang="ru-RU" dirty="0"/>
              <a:t>. — Смоленск: Ассоциация XXI век, 2012. — 232 с.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7408" y="1027906"/>
            <a:ext cx="2523467" cy="367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5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960633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1. </a:t>
            </a:r>
            <a:r>
              <a:rPr lang="ru-RU" sz="3600" dirty="0" smtClean="0"/>
              <a:t>«Не идётся и не </a:t>
            </a:r>
            <a:r>
              <a:rPr lang="ru-RU" sz="3600" dirty="0" err="1" smtClean="0"/>
              <a:t>едется</a:t>
            </a:r>
            <a:r>
              <a:rPr lang="ru-RU" sz="3600" dirty="0" smtClean="0"/>
              <a:t>, потому что …»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8371"/>
          <a:stretch/>
        </p:blipFill>
        <p:spPr>
          <a:xfrm>
            <a:off x="7057016" y="429587"/>
            <a:ext cx="4296784" cy="501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2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463936" cy="1325563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5550833"/>
              </p:ext>
            </p:extLst>
          </p:nvPr>
        </p:nvGraphicFramePr>
        <p:xfrm>
          <a:off x="2700168" y="365118"/>
          <a:ext cx="8653630" cy="6175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5363">
                  <a:extLst>
                    <a:ext uri="{9D8B030D-6E8A-4147-A177-3AD203B41FA5}">
                      <a16:colId xmlns:a16="http://schemas.microsoft.com/office/drawing/2014/main" val="134577325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244313831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660214745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385387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510164318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29539500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1139884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05424610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0514693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370927171"/>
                    </a:ext>
                  </a:extLst>
                </a:gridCol>
              </a:tblGrid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Г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487960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856916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27606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19159680"/>
                  </a:ext>
                </a:extLst>
              </a:tr>
              <a:tr h="617553">
                <a:tc row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12183"/>
                  </a:ext>
                </a:extLst>
              </a:tr>
              <a:tr h="617553">
                <a:tc v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879969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955470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852383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Ц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646989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56158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67" y="4830184"/>
            <a:ext cx="267866" cy="335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4677" t="20664" r="27713" b="19929"/>
          <a:stretch/>
        </p:blipFill>
        <p:spPr>
          <a:xfrm>
            <a:off x="5660788" y="0"/>
            <a:ext cx="159099" cy="310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0493" t="19915" r="17902" b="19474"/>
          <a:stretch/>
        </p:blipFill>
        <p:spPr>
          <a:xfrm>
            <a:off x="2302136" y="634700"/>
            <a:ext cx="264162" cy="310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402" y="1151067"/>
            <a:ext cx="402627" cy="402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394" y="1690688"/>
            <a:ext cx="329341" cy="4462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730" y="2431227"/>
            <a:ext cx="221273" cy="2965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5236" y="3022899"/>
            <a:ext cx="245922" cy="3184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6406" y="3605347"/>
            <a:ext cx="359597" cy="3595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1064" y="4249271"/>
            <a:ext cx="315776" cy="3694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l="5969" t="18819" r="3916" b="18973"/>
          <a:stretch/>
        </p:blipFill>
        <p:spPr>
          <a:xfrm>
            <a:off x="2302136" y="5459125"/>
            <a:ext cx="331097" cy="3177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9964" y="5998012"/>
            <a:ext cx="530803" cy="53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9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7592" y="221082"/>
            <a:ext cx="6907307" cy="494030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788536" y="1825625"/>
            <a:ext cx="3565264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2. </a:t>
            </a:r>
            <a:r>
              <a:rPr lang="ru-RU" sz="3200" dirty="0" smtClean="0"/>
              <a:t>Автор рассказа, который заканчивается словами «не прожевал, значит, волк-то».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92" y="221081"/>
            <a:ext cx="6907307" cy="494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1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463936" cy="1325563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5287904"/>
              </p:ext>
            </p:extLst>
          </p:nvPr>
        </p:nvGraphicFramePr>
        <p:xfrm>
          <a:off x="2700168" y="365118"/>
          <a:ext cx="8653630" cy="6175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5363">
                  <a:extLst>
                    <a:ext uri="{9D8B030D-6E8A-4147-A177-3AD203B41FA5}">
                      <a16:colId xmlns:a16="http://schemas.microsoft.com/office/drawing/2014/main" val="134577325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244313831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660214745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385387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510164318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29539500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1139884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05424610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0514693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370927171"/>
                    </a:ext>
                  </a:extLst>
                </a:gridCol>
              </a:tblGrid>
              <a:tr h="61755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Г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Н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Й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487960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856916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27606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19159680"/>
                  </a:ext>
                </a:extLst>
              </a:tr>
              <a:tr h="617553">
                <a:tc row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12183"/>
                  </a:ext>
                </a:extLst>
              </a:tr>
              <a:tr h="617553">
                <a:tc v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879969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955470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852383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Ц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646989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56158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67" y="4830184"/>
            <a:ext cx="267866" cy="335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4677" t="20664" r="27713" b="19929"/>
          <a:stretch/>
        </p:blipFill>
        <p:spPr>
          <a:xfrm>
            <a:off x="5660788" y="0"/>
            <a:ext cx="159099" cy="310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0493" t="19915" r="17902" b="19474"/>
          <a:stretch/>
        </p:blipFill>
        <p:spPr>
          <a:xfrm>
            <a:off x="2302136" y="634700"/>
            <a:ext cx="264162" cy="310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402" y="1151067"/>
            <a:ext cx="402627" cy="402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394" y="1690688"/>
            <a:ext cx="329341" cy="4462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730" y="2431227"/>
            <a:ext cx="221273" cy="2965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5236" y="3022899"/>
            <a:ext cx="245922" cy="3184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6406" y="3605347"/>
            <a:ext cx="359597" cy="3595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1064" y="4249271"/>
            <a:ext cx="315776" cy="3694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l="5969" t="18819" r="3916" b="18973"/>
          <a:stretch/>
        </p:blipFill>
        <p:spPr>
          <a:xfrm>
            <a:off x="2302136" y="5459125"/>
            <a:ext cx="331097" cy="3177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9964" y="5998012"/>
            <a:ext cx="530803" cy="53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3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376979"/>
            <a:ext cx="3174402" cy="479998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3. </a:t>
            </a:r>
            <a:r>
              <a:rPr lang="ru-RU" sz="3200" dirty="0" smtClean="0"/>
              <a:t>Автор произведений «Машинка для приготовления уроков», «Рыбы», «</a:t>
            </a:r>
            <a:r>
              <a:rPr lang="ru-RU" sz="3200" dirty="0" err="1" smtClean="0"/>
              <a:t>Чиполлино</a:t>
            </a:r>
            <a:r>
              <a:rPr lang="ru-RU" sz="3200" dirty="0" smtClean="0"/>
              <a:t>».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26542" y="373950"/>
            <a:ext cx="6744882" cy="50586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8375" y="461963"/>
            <a:ext cx="6693049" cy="50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463936" cy="1325563"/>
          </a:xfrm>
        </p:spPr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6548990"/>
              </p:ext>
            </p:extLst>
          </p:nvPr>
        </p:nvGraphicFramePr>
        <p:xfrm>
          <a:off x="2700168" y="365118"/>
          <a:ext cx="8653630" cy="6175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5363">
                  <a:extLst>
                    <a:ext uri="{9D8B030D-6E8A-4147-A177-3AD203B41FA5}">
                      <a16:colId xmlns:a16="http://schemas.microsoft.com/office/drawing/2014/main" val="134577325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2443138313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660214745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385387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510164318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295395002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1139884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05424610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905146931"/>
                    </a:ext>
                  </a:extLst>
                </a:gridCol>
                <a:gridCol w="865363">
                  <a:extLst>
                    <a:ext uri="{9D8B030D-6E8A-4147-A177-3AD203B41FA5}">
                      <a16:colId xmlns:a16="http://schemas.microsoft.com/office/drawing/2014/main" val="1370927171"/>
                    </a:ext>
                  </a:extLst>
                </a:gridCol>
              </a:tblGrid>
              <a:tr h="617553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Г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Н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С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Й</a:t>
                      </a:r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487960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Р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856916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127606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О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19159680"/>
                  </a:ext>
                </a:extLst>
              </a:tr>
              <a:tr h="617553">
                <a:tc row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Л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12183"/>
                  </a:ext>
                </a:extLst>
              </a:tr>
              <a:tr h="617553">
                <a:tc v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879969"/>
                  </a:ext>
                </a:extLst>
              </a:tr>
              <a:tr h="617553">
                <a:tc gridSpan="3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955470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И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852383"/>
                  </a:ext>
                </a:extLst>
              </a:tr>
              <a:tr h="617553"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Ц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  <a:lnB w="12700" cmpd="sng"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646989"/>
                  </a:ext>
                </a:extLst>
              </a:tr>
              <a:tr h="617553">
                <a:tc gridSpan="2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32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3200" b="1" dirty="0"/>
                    </a:p>
                  </a:txBody>
                  <a:tcPr>
                    <a:lnR w="12700" cmpd="sng">
                      <a:noFill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256158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567" y="4830184"/>
            <a:ext cx="267866" cy="335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4677" t="20664" r="27713" b="19929"/>
          <a:stretch/>
        </p:blipFill>
        <p:spPr>
          <a:xfrm>
            <a:off x="5660788" y="0"/>
            <a:ext cx="159099" cy="3102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0493" t="19915" r="17902" b="19474"/>
          <a:stretch/>
        </p:blipFill>
        <p:spPr>
          <a:xfrm>
            <a:off x="2302136" y="634700"/>
            <a:ext cx="264162" cy="3102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6402" y="1151067"/>
            <a:ext cx="402627" cy="4026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394" y="1690688"/>
            <a:ext cx="329341" cy="4462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730" y="2431227"/>
            <a:ext cx="221273" cy="2965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5236" y="3022899"/>
            <a:ext cx="245922" cy="3184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6406" y="3605347"/>
            <a:ext cx="359597" cy="3595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1064" y="4249271"/>
            <a:ext cx="315776" cy="36945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/>
          <a:srcRect l="5969" t="18819" r="3916" b="18973"/>
          <a:stretch/>
        </p:blipFill>
        <p:spPr>
          <a:xfrm>
            <a:off x="2302136" y="5459125"/>
            <a:ext cx="331097" cy="3177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9964" y="5998012"/>
            <a:ext cx="530803" cy="53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4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122024" y="1825625"/>
            <a:ext cx="3231776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4. </a:t>
            </a:r>
            <a:r>
              <a:rPr lang="ru-RU" sz="3200" dirty="0" smtClean="0"/>
              <a:t>Чьи это слова: «Приходи, куманёк, приходи, дорогой. Уж я тебя угощу»?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0041"/>
          <a:stretch/>
        </p:blipFill>
        <p:spPr>
          <a:xfrm>
            <a:off x="2097741" y="365125"/>
            <a:ext cx="4980791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686</Words>
  <Application>Microsoft Office PowerPoint</Application>
  <PresentationFormat>Широкоэкранный</PresentationFormat>
  <Paragraphs>466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Тема Office</vt:lpstr>
      <vt:lpstr>Повторение прочитанного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информации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14</cp:revision>
  <dcterms:created xsi:type="dcterms:W3CDTF">2016-01-03T12:33:55Z</dcterms:created>
  <dcterms:modified xsi:type="dcterms:W3CDTF">2016-01-03T16:58:46Z</dcterms:modified>
</cp:coreProperties>
</file>