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2" r:id="rId3"/>
    <p:sldId id="263" r:id="rId4"/>
    <p:sldId id="269" r:id="rId5"/>
    <p:sldId id="271" r:id="rId6"/>
    <p:sldId id="272" r:id="rId7"/>
    <p:sldId id="268" r:id="rId8"/>
    <p:sldId id="283" r:id="rId9"/>
    <p:sldId id="267" r:id="rId10"/>
    <p:sldId id="266" r:id="rId11"/>
    <p:sldId id="274" r:id="rId12"/>
    <p:sldId id="265" r:id="rId13"/>
    <p:sldId id="280" r:id="rId14"/>
    <p:sldId id="275" r:id="rId15"/>
    <p:sldId id="281" r:id="rId16"/>
    <p:sldId id="264" r:id="rId17"/>
    <p:sldId id="282" r:id="rId18"/>
    <p:sldId id="279" r:id="rId19"/>
    <p:sldId id="277" r:id="rId20"/>
    <p:sldId id="273" r:id="rId21"/>
    <p:sldId id="25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869C5-3CC9-4163-BB91-3FEAF5F6F603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8E2F6-C350-4C91-88EA-C9EC6328B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7C6F7-7573-472C-9693-6FE2D62BE0F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Детский клипарт - Гномы на прозрачном фоне. Обсуждение на LiveInternet - Российский Сервис Онлайн-Дневников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 flipH="1">
            <a:off x="1000100" y="4009987"/>
            <a:ext cx="2143140" cy="28480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hyperlink" Target="http://img0.liveinternet.ru/images/attach/c/2/69/415/69415856_05.png" TargetMode="External"/><Relationship Id="rId7" Type="http://schemas.openxmlformats.org/officeDocument/2006/relationships/hyperlink" Target="http://kopilkaurokov.ru/russkiyYazik/testi/118733" TargetMode="External"/><Relationship Id="rId2" Type="http://schemas.openxmlformats.org/officeDocument/2006/relationships/hyperlink" Target="http://i009.radikal.ru/0811/95/68f0e5e419c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6523/83813999.deb/0_c8392_7e1110bd_XL" TargetMode="External"/><Relationship Id="rId5" Type="http://schemas.openxmlformats.org/officeDocument/2006/relationships/hyperlink" Target="http://img0.liveinternet.ru/images/attach/c/2/69/415/69415893_08.png" TargetMode="External"/><Relationship Id="rId4" Type="http://schemas.openxmlformats.org/officeDocument/2006/relationships/hyperlink" Target="http://static.playcast.ru/uploads/2014/01/17/7159808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сведения 12">
            <a:hlinkClick r:id="rId3" action="ppaction://hlinksldjump" highlightClick="1"/>
          </p:cNvPr>
          <p:cNvSpPr/>
          <p:nvPr/>
        </p:nvSpPr>
        <p:spPr>
          <a:xfrm>
            <a:off x="214282" y="285728"/>
            <a:ext cx="857256" cy="785818"/>
          </a:xfrm>
          <a:prstGeom prst="actionButtonInformation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6500794" y="5857868"/>
            <a:ext cx="2643206" cy="1000132"/>
          </a:xfrm>
          <a:solidFill>
            <a:schemeClr val="accent5">
              <a:lumMod val="20000"/>
              <a:lumOff val="80000"/>
              <a:alpha val="94000"/>
            </a:schemeClr>
          </a:solidFill>
          <a:ln>
            <a:solidFill>
              <a:srgbClr val="7030A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Н. Н.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Покровкова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 Гагарин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2015 г.</a:t>
            </a:r>
          </a:p>
          <a:p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1857356" y="2071678"/>
            <a:ext cx="6215074" cy="2143092"/>
          </a:xfrm>
          <a:prstGeom prst="cloudCallout">
            <a:avLst>
              <a:gd name="adj1" fmla="val -31248"/>
              <a:gd name="adj2" fmla="val 9386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itchFamily="34" charset="0"/>
                <a:cs typeface="Times New Roman" pitchFamily="18" charset="0"/>
              </a:rPr>
              <a:t>Тренажер по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itchFamily="34" charset="0"/>
                <a:cs typeface="Times New Roman" pitchFamily="18" charset="0"/>
              </a:rPr>
              <a:t>теме «Фонетика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itchFamily="34" charset="0"/>
                <a:cs typeface="Times New Roman" pitchFamily="18" charset="0"/>
              </a:rPr>
              <a:t>».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itchFamily="34" charset="0"/>
                <a:cs typeface="Times New Roman" pitchFamily="18" charset="0"/>
              </a:rPr>
              <a:t>Русский язык, 2 класс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428596" y="0"/>
            <a:ext cx="8572560" cy="2143092"/>
          </a:xfrm>
          <a:prstGeom prst="cloudCallout">
            <a:avLst>
              <a:gd name="adj1" fmla="val -24005"/>
              <a:gd name="adj2" fmla="val 16081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333333"/>
                </a:solidFill>
              </a:rPr>
              <a:t>В каком слове все согласные звуки твёрдые?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571501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Камчатка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05322" y="464344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Смоленск</a:t>
            </a:r>
            <a:endParaRPr lang="ru-RU" sz="2800" dirty="0"/>
          </a:p>
        </p:txBody>
      </p:sp>
      <p:pic>
        <p:nvPicPr>
          <p:cNvPr id="21506" name="Picture 2" descr="Болталка и флудилка.....выпускаем пар перед просмотром...и после - 4 - Страница 46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357430"/>
            <a:ext cx="2051291" cy="3643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86182" y="3429000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Москва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3143248"/>
            <a:ext cx="2643206" cy="3429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Подумай</a:t>
            </a:r>
            <a:r>
              <a:rPr lang="ru-RU" sz="2800" dirty="0" smtClean="0">
                <a:solidFill>
                  <a:srgbClr val="FFFF00"/>
                </a:solidFill>
              </a:rPr>
              <a:t>…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3286124"/>
            <a:ext cx="2357454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14" name="Picture 10" descr="voronina00 - альбом &quot;Клипарты на прозрачном фоне / зайчики, кошки, белки, ежики,мышки&quot; на Яндекс.Фотках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5238796"/>
            <a:ext cx="1690666" cy="1690666"/>
          </a:xfrm>
          <a:prstGeom prst="rect">
            <a:avLst/>
          </a:prstGeom>
          <a:noFill/>
        </p:spPr>
      </p:pic>
      <p:sp>
        <p:nvSpPr>
          <p:cNvPr id="18" name="Выноска-облако 17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Молодец!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428596" y="0"/>
            <a:ext cx="8572560" cy="2143092"/>
          </a:xfrm>
          <a:prstGeom prst="cloudCallout">
            <a:avLst>
              <a:gd name="adj1" fmla="val -24005"/>
              <a:gd name="adj2" fmla="val 16081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333333"/>
                </a:solidFill>
              </a:rPr>
              <a:t>В каком слове не все согласные звуки твёрдые?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571501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завтра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05322" y="464344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суббота</a:t>
            </a:r>
            <a:endParaRPr lang="ru-RU" sz="2800" dirty="0"/>
          </a:p>
        </p:txBody>
      </p:sp>
      <p:pic>
        <p:nvPicPr>
          <p:cNvPr id="21506" name="Picture 2" descr="Болталка и флудилка.....выпускаем пар перед просмотром...и после - 4 - Страница 46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357430"/>
            <a:ext cx="2051291" cy="3643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86182" y="3429000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пятница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3286124"/>
            <a:ext cx="2643206" cy="3429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Подумай</a:t>
            </a:r>
            <a:r>
              <a:rPr lang="ru-RU" sz="2800" dirty="0" smtClean="0">
                <a:solidFill>
                  <a:srgbClr val="FFFF00"/>
                </a:solidFill>
              </a:rPr>
              <a:t>…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3286124"/>
            <a:ext cx="2357454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14" name="Picture 10" descr="voronina00 - альбом &quot;Клипарты на прозрачном фоне / зайчики, кошки, белки, ежики,мышки&quot; на Яндекс.Фотках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5238796"/>
            <a:ext cx="1690666" cy="1690666"/>
          </a:xfrm>
          <a:prstGeom prst="rect">
            <a:avLst/>
          </a:prstGeom>
          <a:noFill/>
        </p:spPr>
      </p:pic>
      <p:sp>
        <p:nvSpPr>
          <p:cNvPr id="18" name="Выноска-облако 17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Молодец!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428596" y="0"/>
            <a:ext cx="8572560" cy="2143092"/>
          </a:xfrm>
          <a:prstGeom prst="cloudCallout">
            <a:avLst>
              <a:gd name="adj1" fmla="val -24005"/>
              <a:gd name="adj2" fmla="val 16081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333333"/>
                </a:solidFill>
              </a:rPr>
              <a:t>Какому звуку подходит характеристика:</a:t>
            </a:r>
          </a:p>
          <a:p>
            <a:pPr algn="ctr"/>
            <a:r>
              <a:rPr lang="ru-RU" sz="2800" dirty="0" smtClean="0">
                <a:solidFill>
                  <a:srgbClr val="333333"/>
                </a:solidFill>
              </a:rPr>
              <a:t> согласный, глухой непарный, мягкий парный?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571501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[</a:t>
            </a:r>
            <a:r>
              <a:rPr lang="ru-RU" sz="2800" dirty="0" err="1" smtClean="0"/>
              <a:t>ф</a:t>
            </a:r>
            <a:r>
              <a:rPr lang="ru-RU" sz="2800" dirty="0" smtClean="0"/>
              <a:t>']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05322" y="464344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[ч'] </a:t>
            </a:r>
            <a:endParaRPr lang="ru-RU" sz="2800" dirty="0"/>
          </a:p>
        </p:txBody>
      </p:sp>
      <p:pic>
        <p:nvPicPr>
          <p:cNvPr id="21506" name="Picture 2" descr="Болталка и флудилка.....выпускаем пар перед просмотром...и после - 4 - Страница 46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357430"/>
            <a:ext cx="2051291" cy="3643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86182" y="3429000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[</a:t>
            </a:r>
            <a:r>
              <a:rPr lang="ru-RU" sz="2800" dirty="0" err="1" smtClean="0"/>
              <a:t>х</a:t>
            </a:r>
            <a:r>
              <a:rPr lang="ru-RU" sz="2800" dirty="0" smtClean="0"/>
              <a:t>']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3286124"/>
            <a:ext cx="2643206" cy="3429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Подумай</a:t>
            </a:r>
            <a:r>
              <a:rPr lang="ru-RU" sz="2800" dirty="0" smtClean="0">
                <a:solidFill>
                  <a:srgbClr val="FFFF00"/>
                </a:solidFill>
              </a:rPr>
              <a:t>…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4500570"/>
            <a:ext cx="2357454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14" name="Picture 10" descr="voronina00 - альбом &quot;Клипарты на прозрачном фоне / зайчики, кошки, белки, ежики,мышки&quot; на Яндекс.Фотках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5238796"/>
            <a:ext cx="1690666" cy="1690666"/>
          </a:xfrm>
          <a:prstGeom prst="rect">
            <a:avLst/>
          </a:prstGeom>
          <a:noFill/>
        </p:spPr>
      </p:pic>
      <p:sp>
        <p:nvSpPr>
          <p:cNvPr id="18" name="Выноска-облако 17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Молодец!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428596" y="0"/>
            <a:ext cx="8572560" cy="2143092"/>
          </a:xfrm>
          <a:prstGeom prst="cloudCallout">
            <a:avLst>
              <a:gd name="adj1" fmla="val -24005"/>
              <a:gd name="adj2" fmla="val 16081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333333"/>
                </a:solidFill>
              </a:rPr>
              <a:t>Какому звуку подходит характеристика: </a:t>
            </a:r>
          </a:p>
          <a:p>
            <a:pPr algn="ctr"/>
            <a:r>
              <a:rPr lang="ru-RU" sz="2800" dirty="0" smtClean="0">
                <a:solidFill>
                  <a:srgbClr val="333333"/>
                </a:solidFill>
              </a:rPr>
              <a:t>согласный, звонкий непарный, мягкий непарный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571501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[</a:t>
            </a:r>
            <a:r>
              <a:rPr lang="ru-RU" sz="2800" dirty="0" err="1" smtClean="0"/>
              <a:t>р</a:t>
            </a:r>
            <a:r>
              <a:rPr lang="ru-RU" sz="2800" dirty="0" smtClean="0"/>
              <a:t>']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05322" y="464344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[л'] </a:t>
            </a:r>
            <a:endParaRPr lang="ru-RU" sz="2800" dirty="0"/>
          </a:p>
        </p:txBody>
      </p:sp>
      <p:pic>
        <p:nvPicPr>
          <p:cNvPr id="21506" name="Picture 2" descr="Болталка и флудилка.....выпускаем пар перед просмотром...и после - 4 - Страница 46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357430"/>
            <a:ext cx="2051291" cy="3643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86182" y="3429000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[</a:t>
            </a:r>
            <a:r>
              <a:rPr lang="ru-RU" sz="2800" dirty="0" err="1" smtClean="0"/>
              <a:t>й</a:t>
            </a:r>
            <a:r>
              <a:rPr lang="ru-RU" sz="2800" dirty="0" smtClean="0"/>
              <a:t>']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3286124"/>
            <a:ext cx="2643206" cy="3429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Подумай</a:t>
            </a:r>
            <a:r>
              <a:rPr lang="ru-RU" sz="2800" dirty="0" smtClean="0">
                <a:solidFill>
                  <a:srgbClr val="FFFF00"/>
                </a:solidFill>
              </a:rPr>
              <a:t>…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3286124"/>
            <a:ext cx="2357454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14" name="Picture 10" descr="voronina00 - альбом &quot;Клипарты на прозрачном фоне / зайчики, кошки, белки, ежики,мышки&quot; на Яндекс.Фотках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5238796"/>
            <a:ext cx="1690666" cy="1690666"/>
          </a:xfrm>
          <a:prstGeom prst="rect">
            <a:avLst/>
          </a:prstGeom>
          <a:noFill/>
        </p:spPr>
      </p:pic>
      <p:sp>
        <p:nvSpPr>
          <p:cNvPr id="18" name="Выноска-облако 17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Молодец!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428596" y="0"/>
            <a:ext cx="8572560" cy="2143092"/>
          </a:xfrm>
          <a:prstGeom prst="cloudCallout">
            <a:avLst>
              <a:gd name="adj1" fmla="val -24005"/>
              <a:gd name="adj2" fmla="val 16081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333333"/>
                </a:solidFill>
              </a:rPr>
              <a:t>В каком слове все согласные глухие?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571501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 свитер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05322" y="464344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кофта</a:t>
            </a:r>
            <a:endParaRPr lang="ru-RU" sz="2800" dirty="0"/>
          </a:p>
        </p:txBody>
      </p:sp>
      <p:pic>
        <p:nvPicPr>
          <p:cNvPr id="21506" name="Picture 2" descr="Болталка и флудилка.....выпускаем пар перед просмотром...и после - 4 - Страница 46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357430"/>
            <a:ext cx="2051291" cy="3643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86182" y="3429000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куртка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3071810"/>
            <a:ext cx="2643206" cy="3429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Подумай</a:t>
            </a:r>
            <a:r>
              <a:rPr lang="ru-RU" sz="2800" dirty="0" smtClean="0">
                <a:solidFill>
                  <a:srgbClr val="FFFF00"/>
                </a:solidFill>
              </a:rPr>
              <a:t>…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4500570"/>
            <a:ext cx="2357454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14" name="Picture 10" descr="voronina00 - альбом &quot;Клипарты на прозрачном фоне / зайчики, кошки, белки, ежики,мышки&quot; на Яндекс.Фотках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5238796"/>
            <a:ext cx="1690666" cy="1690666"/>
          </a:xfrm>
          <a:prstGeom prst="rect">
            <a:avLst/>
          </a:prstGeom>
          <a:noFill/>
        </p:spPr>
      </p:pic>
      <p:sp>
        <p:nvSpPr>
          <p:cNvPr id="18" name="Выноска-облако 17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Молодец!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428596" y="0"/>
            <a:ext cx="8572560" cy="2143092"/>
          </a:xfrm>
          <a:prstGeom prst="cloudCallout">
            <a:avLst>
              <a:gd name="adj1" fmla="val -24005"/>
              <a:gd name="adj2" fmla="val 16081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333333"/>
                </a:solidFill>
              </a:rPr>
              <a:t>В каком слове все согласные звонкие?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571501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 облака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05322" y="464344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солнце</a:t>
            </a:r>
            <a:endParaRPr lang="ru-RU" sz="2800" dirty="0"/>
          </a:p>
        </p:txBody>
      </p:sp>
      <p:pic>
        <p:nvPicPr>
          <p:cNvPr id="21506" name="Picture 2" descr="Болталка и флудилка.....выпускаем пар перед просмотром...и после - 4 - Страница 46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357430"/>
            <a:ext cx="2051291" cy="3643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86182" y="3429000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небо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3143248"/>
            <a:ext cx="2643206" cy="3429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Подумай</a:t>
            </a:r>
            <a:r>
              <a:rPr lang="ru-RU" sz="2800" dirty="0" smtClean="0">
                <a:solidFill>
                  <a:srgbClr val="FFFF00"/>
                </a:solidFill>
              </a:rPr>
              <a:t>…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3286124"/>
            <a:ext cx="2357454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14" name="Picture 10" descr="voronina00 - альбом &quot;Клипарты на прозрачном фоне / зайчики, кошки, белки, ежики,мышки&quot; на Яндекс.Фотках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5238796"/>
            <a:ext cx="1690666" cy="1690666"/>
          </a:xfrm>
          <a:prstGeom prst="rect">
            <a:avLst/>
          </a:prstGeom>
          <a:noFill/>
        </p:spPr>
      </p:pic>
      <p:sp>
        <p:nvSpPr>
          <p:cNvPr id="18" name="Выноска-облако 17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Молодец!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428596" y="0"/>
            <a:ext cx="8572560" cy="2143092"/>
          </a:xfrm>
          <a:prstGeom prst="cloudCallout">
            <a:avLst>
              <a:gd name="adj1" fmla="val -24005"/>
              <a:gd name="adj2" fmla="val 16081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333333"/>
                </a:solidFill>
              </a:rPr>
              <a:t>В каком слове не надо писать </a:t>
            </a:r>
          </a:p>
          <a:p>
            <a:pPr algn="ctr"/>
            <a:r>
              <a:rPr lang="ru-RU" sz="2800" dirty="0" smtClean="0">
                <a:solidFill>
                  <a:srgbClr val="333333"/>
                </a:solidFill>
              </a:rPr>
              <a:t>букву Б? 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571501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гер</a:t>
            </a:r>
            <a:r>
              <a:rPr lang="ru-RU" sz="2800" dirty="0" smtClean="0"/>
              <a:t>…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05322" y="464344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кло</a:t>
            </a:r>
            <a:r>
              <a:rPr lang="ru-RU" sz="2800" dirty="0" smtClean="0"/>
              <a:t>..</a:t>
            </a:r>
            <a:endParaRPr lang="ru-RU" sz="2800" dirty="0"/>
          </a:p>
        </p:txBody>
      </p:sp>
      <p:pic>
        <p:nvPicPr>
          <p:cNvPr id="21506" name="Picture 2" descr="Болталка и флудилка.....выпускаем пар перед просмотром...и после - 4 - Страница 46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357430"/>
            <a:ext cx="2051291" cy="3643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86182" y="3429000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сугро</a:t>
            </a:r>
            <a:r>
              <a:rPr lang="ru-RU" sz="2800" dirty="0" smtClean="0"/>
              <a:t>...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3143248"/>
            <a:ext cx="2643206" cy="3429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Подумай</a:t>
            </a:r>
            <a:r>
              <a:rPr lang="ru-RU" sz="2800" dirty="0" smtClean="0">
                <a:solidFill>
                  <a:srgbClr val="FFFF00"/>
                </a:solidFill>
              </a:rPr>
              <a:t>…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4500570"/>
            <a:ext cx="2357454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14" name="Picture 10" descr="voronina00 - альбом &quot;Клипарты на прозрачном фоне / зайчики, кошки, белки, ежики,мышки&quot; на Яндекс.Фотках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5238796"/>
            <a:ext cx="1690666" cy="1690666"/>
          </a:xfrm>
          <a:prstGeom prst="rect">
            <a:avLst/>
          </a:prstGeom>
          <a:noFill/>
        </p:spPr>
      </p:pic>
      <p:sp>
        <p:nvSpPr>
          <p:cNvPr id="18" name="Выноска-облако 17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Молодец!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428596" y="0"/>
            <a:ext cx="8572560" cy="2143092"/>
          </a:xfrm>
          <a:prstGeom prst="cloudCallout">
            <a:avLst>
              <a:gd name="adj1" fmla="val -24005"/>
              <a:gd name="adj2" fmla="val 16081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333333"/>
                </a:solidFill>
              </a:rPr>
              <a:t>В каком слове  надо </a:t>
            </a:r>
          </a:p>
          <a:p>
            <a:pPr algn="ctr"/>
            <a:r>
              <a:rPr lang="ru-RU" sz="2800" dirty="0" smtClean="0">
                <a:solidFill>
                  <a:srgbClr val="333333"/>
                </a:solidFill>
              </a:rPr>
              <a:t>писать букву Б? 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571501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ша…</a:t>
            </a:r>
            <a:r>
              <a:rPr lang="ru-RU" sz="2800" dirty="0" err="1" smtClean="0"/>
              <a:t>ка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05322" y="464344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про...ка</a:t>
            </a:r>
            <a:endParaRPr lang="ru-RU" sz="2800" dirty="0"/>
          </a:p>
        </p:txBody>
      </p:sp>
      <p:pic>
        <p:nvPicPr>
          <p:cNvPr id="21506" name="Picture 2" descr="Болталка и флудилка.....выпускаем пар перед просмотром...и после - 4 - Страница 46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357430"/>
            <a:ext cx="2051291" cy="3643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86182" y="3429000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 </a:t>
            </a:r>
            <a:r>
              <a:rPr lang="ru-RU" sz="2800" dirty="0" err="1" smtClean="0"/>
              <a:t>кно...ка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3143248"/>
            <a:ext cx="2643206" cy="3429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Подумай</a:t>
            </a:r>
            <a:r>
              <a:rPr lang="ru-RU" sz="2800" dirty="0" smtClean="0">
                <a:solidFill>
                  <a:srgbClr val="FFFF00"/>
                </a:solidFill>
              </a:rPr>
              <a:t>…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4500570"/>
            <a:ext cx="2357454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14" name="Picture 10" descr="voronina00 - альбом &quot;Клипарты на прозрачном фоне / зайчики, кошки, белки, ежики,мышки&quot; на Яндекс.Фотках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5238796"/>
            <a:ext cx="1690666" cy="1690666"/>
          </a:xfrm>
          <a:prstGeom prst="rect">
            <a:avLst/>
          </a:prstGeom>
          <a:noFill/>
        </p:spPr>
      </p:pic>
      <p:sp>
        <p:nvSpPr>
          <p:cNvPr id="18" name="Выноска-облако 17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Молодец!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428596" y="0"/>
            <a:ext cx="8572560" cy="2143092"/>
          </a:xfrm>
          <a:prstGeom prst="cloudCallout">
            <a:avLst>
              <a:gd name="adj1" fmla="val -24005"/>
              <a:gd name="adj2" fmla="val 16081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333333"/>
                </a:solidFill>
              </a:rPr>
              <a:t> В каком слове надо писать</a:t>
            </a:r>
          </a:p>
          <a:p>
            <a:pPr algn="ctr"/>
            <a:r>
              <a:rPr lang="ru-RU" sz="2800" dirty="0" smtClean="0">
                <a:solidFill>
                  <a:srgbClr val="333333"/>
                </a:solidFill>
              </a:rPr>
              <a:t> букву З?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571501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тормо</a:t>
            </a:r>
            <a:r>
              <a:rPr lang="ru-RU" sz="2800" dirty="0" smtClean="0"/>
              <a:t>...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05322" y="464344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голо...</a:t>
            </a:r>
            <a:endParaRPr lang="ru-RU" sz="2800" dirty="0"/>
          </a:p>
        </p:txBody>
      </p:sp>
      <p:pic>
        <p:nvPicPr>
          <p:cNvPr id="21506" name="Picture 2" descr="Болталка и флудилка.....выпускаем пар перед просмотром...и после - 4 - Страница 46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357430"/>
            <a:ext cx="2051291" cy="3643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86182" y="3429000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 </a:t>
            </a:r>
            <a:r>
              <a:rPr lang="ru-RU" sz="2800" dirty="0" err="1" smtClean="0"/>
              <a:t>воло</a:t>
            </a:r>
            <a:r>
              <a:rPr lang="ru-RU" sz="2800" dirty="0" smtClean="0"/>
              <a:t>...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3000372"/>
            <a:ext cx="2643206" cy="3429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Подумай</a:t>
            </a:r>
            <a:r>
              <a:rPr lang="ru-RU" sz="2800" dirty="0" smtClean="0">
                <a:solidFill>
                  <a:srgbClr val="FFFF00"/>
                </a:solidFill>
              </a:rPr>
              <a:t>…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5572140"/>
            <a:ext cx="2357454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14" name="Picture 10" descr="voronina00 - альбом &quot;Клипарты на прозрачном фоне / зайчики, кошки, белки, ежики,мышки&quot; на Яндекс.Фотках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5238796"/>
            <a:ext cx="1690666" cy="1690666"/>
          </a:xfrm>
          <a:prstGeom prst="rect">
            <a:avLst/>
          </a:prstGeom>
          <a:noFill/>
        </p:spPr>
      </p:pic>
      <p:sp>
        <p:nvSpPr>
          <p:cNvPr id="18" name="Выноска-облако 17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Молодец!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428596" y="0"/>
            <a:ext cx="8572560" cy="2143092"/>
          </a:xfrm>
          <a:prstGeom prst="cloudCallout">
            <a:avLst>
              <a:gd name="adj1" fmla="val -24005"/>
              <a:gd name="adj2" fmla="val 16081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333333"/>
                </a:solidFill>
              </a:rPr>
              <a:t>В каком слове надо писать </a:t>
            </a:r>
          </a:p>
          <a:p>
            <a:pPr algn="ctr"/>
            <a:r>
              <a:rPr lang="ru-RU" sz="2800" dirty="0" smtClean="0">
                <a:solidFill>
                  <a:srgbClr val="333333"/>
                </a:solidFill>
              </a:rPr>
              <a:t>букву Ж?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571501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бро...ки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05322" y="464344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ло...ки</a:t>
            </a:r>
            <a:endParaRPr lang="ru-RU" sz="2800" dirty="0"/>
          </a:p>
        </p:txBody>
      </p:sp>
      <p:pic>
        <p:nvPicPr>
          <p:cNvPr id="21506" name="Picture 2" descr="Болталка и флудилка.....выпускаем пар перед просмотром...и после - 4 - Страница 46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357430"/>
            <a:ext cx="2051291" cy="3643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86182" y="3429000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кро...ки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3286124"/>
            <a:ext cx="2643206" cy="3429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Подумай</a:t>
            </a:r>
            <a:r>
              <a:rPr lang="ru-RU" sz="2800" dirty="0" smtClean="0">
                <a:solidFill>
                  <a:srgbClr val="FFFF00"/>
                </a:solidFill>
              </a:rPr>
              <a:t>…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4500570"/>
            <a:ext cx="2357454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14" name="Picture 10" descr="voronina00 - альбом &quot;Клипарты на прозрачном фоне / зайчики, кошки, белки, ежики,мышки&quot; на Яндекс.Фотках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5238796"/>
            <a:ext cx="1690666" cy="1690666"/>
          </a:xfrm>
          <a:prstGeom prst="rect">
            <a:avLst/>
          </a:prstGeom>
          <a:noFill/>
        </p:spPr>
      </p:pic>
      <p:sp>
        <p:nvSpPr>
          <p:cNvPr id="18" name="Выноска-облако 17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Молодец!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428596" y="0"/>
            <a:ext cx="8572560" cy="2143092"/>
          </a:xfrm>
          <a:prstGeom prst="cloudCallout">
            <a:avLst>
              <a:gd name="adj1" fmla="val -24005"/>
              <a:gd name="adj2" fmla="val 16081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333333"/>
                </a:solidFill>
              </a:rPr>
              <a:t>Продолжи предложение: «Фонетика -  это раздел науки о языке, которая изучает  ...  »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571501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части речи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05322" y="464344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состав слова</a:t>
            </a:r>
            <a:endParaRPr lang="ru-RU" sz="2800" dirty="0"/>
          </a:p>
        </p:txBody>
      </p:sp>
      <p:pic>
        <p:nvPicPr>
          <p:cNvPr id="21506" name="Picture 2" descr="Болталка и флудилка.....выпускаем пар перед просмотром...и после - 4 - Страница 46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357430"/>
            <a:ext cx="2051291" cy="3643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86182" y="3429000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звуки речи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3214686"/>
            <a:ext cx="2643206" cy="3429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Подумай</a:t>
            </a:r>
            <a:r>
              <a:rPr lang="ru-RU" sz="2800" dirty="0" smtClean="0">
                <a:solidFill>
                  <a:srgbClr val="FFFF00"/>
                </a:solidFill>
              </a:rPr>
              <a:t>…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3357562"/>
            <a:ext cx="2357454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14" name="Picture 10" descr="voronina00 - альбом &quot;Клипарты на прозрачном фоне / зайчики, кошки, белки, ежики,мышки&quot; на Яндекс.Фотках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5238796"/>
            <a:ext cx="1690666" cy="1690666"/>
          </a:xfrm>
          <a:prstGeom prst="rect">
            <a:avLst/>
          </a:prstGeom>
          <a:noFill/>
        </p:spPr>
      </p:pic>
      <p:sp>
        <p:nvSpPr>
          <p:cNvPr id="18" name="Выноска-облако 17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Молодец!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Детский клипарт - Гномы на прозрачном фоне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72198" y="3224656"/>
            <a:ext cx="2549898" cy="3361858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928662" y="428604"/>
            <a:ext cx="4572032" cy="2786082"/>
          </a:xfrm>
          <a:prstGeom prst="cloudCallout">
            <a:avLst>
              <a:gd name="adj1" fmla="val 64890"/>
              <a:gd name="adj2" fmla="val 7959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Спасибо 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за работу!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57158" y="6072206"/>
            <a:ext cx="571504" cy="571504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Фон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Гном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Гном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Гном на слайде 20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Зайчик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Задания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Управляющая кнопка: домой 6">
            <a:hlinkClick r:id="rId8" action="ppaction://hlinksldjump" highlightClick="1"/>
          </p:cNvPr>
          <p:cNvSpPr/>
          <p:nvPr/>
        </p:nvSpPr>
        <p:spPr>
          <a:xfrm>
            <a:off x="8143900" y="6000768"/>
            <a:ext cx="648072" cy="576064"/>
          </a:xfrm>
          <a:prstGeom prst="actionButtonHom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357158" y="6072206"/>
            <a:ext cx="571504" cy="571504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428596" y="0"/>
            <a:ext cx="8572560" cy="2143092"/>
          </a:xfrm>
          <a:prstGeom prst="cloudCallout">
            <a:avLst>
              <a:gd name="adj1" fmla="val -24005"/>
              <a:gd name="adj2" fmla="val 16081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333333"/>
                </a:solidFill>
              </a:rPr>
              <a:t>Укажи группу с гласными звуками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5715016"/>
            <a:ext cx="230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э, я, е, ё, </a:t>
            </a:r>
            <a:r>
              <a:rPr lang="ru-RU" sz="2800" dirty="0" err="1" smtClean="0"/>
              <a:t>ю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05322" y="4643446"/>
            <a:ext cx="230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а, о, у, </a:t>
            </a:r>
            <a:r>
              <a:rPr lang="ru-RU" sz="2800" dirty="0" err="1" smtClean="0"/>
              <a:t>ы</a:t>
            </a:r>
            <a:r>
              <a:rPr lang="ru-RU" sz="2800" dirty="0" smtClean="0"/>
              <a:t>, и, э</a:t>
            </a:r>
            <a:endParaRPr lang="ru-RU" sz="2800" dirty="0"/>
          </a:p>
        </p:txBody>
      </p:sp>
      <p:pic>
        <p:nvPicPr>
          <p:cNvPr id="21506" name="Picture 2" descr="Болталка и флудилка.....выпускаем пар перед просмотром...и после - 4 - Страница 46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357430"/>
            <a:ext cx="2051291" cy="3643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86182" y="3429000"/>
            <a:ext cx="230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а, о, у, </a:t>
            </a:r>
            <a:r>
              <a:rPr lang="ru-RU" sz="2800" dirty="0" err="1" smtClean="0"/>
              <a:t>ы</a:t>
            </a:r>
            <a:r>
              <a:rPr lang="ru-RU" sz="2800" dirty="0" smtClean="0"/>
              <a:t>, е, и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3071810"/>
            <a:ext cx="2643206" cy="3429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Подумай</a:t>
            </a:r>
            <a:r>
              <a:rPr lang="ru-RU" sz="2800" dirty="0" smtClean="0">
                <a:solidFill>
                  <a:srgbClr val="FFFF00"/>
                </a:solidFill>
              </a:rPr>
              <a:t>…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86182" y="4500570"/>
            <a:ext cx="2357454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14" name="Picture 10" descr="voronina00 - альбом &quot;Клипарты на прозрачном фоне / зайчики, кошки, белки, ежики,мышки&quot; на Яндекс.Фотках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5238796"/>
            <a:ext cx="1690666" cy="1690666"/>
          </a:xfrm>
          <a:prstGeom prst="rect">
            <a:avLst/>
          </a:prstGeom>
          <a:noFill/>
        </p:spPr>
      </p:pic>
      <p:sp>
        <p:nvSpPr>
          <p:cNvPr id="18" name="Выноска-облако 17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Молодец!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428596" y="0"/>
            <a:ext cx="8572560" cy="2143092"/>
          </a:xfrm>
          <a:prstGeom prst="cloudCallout">
            <a:avLst>
              <a:gd name="adj1" fmla="val -24005"/>
              <a:gd name="adj2" fmla="val 16081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333333"/>
                </a:solidFill>
              </a:rPr>
              <a:t> Сколько гласных звуков</a:t>
            </a:r>
          </a:p>
          <a:p>
            <a:pPr algn="ctr"/>
            <a:r>
              <a:rPr lang="ru-RU" sz="2800" dirty="0" smtClean="0">
                <a:solidFill>
                  <a:srgbClr val="333333"/>
                </a:solidFill>
              </a:rPr>
              <a:t> в русском языке? 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571501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10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05322" y="464344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6</a:t>
            </a:r>
            <a:endParaRPr lang="ru-RU" sz="2800" dirty="0"/>
          </a:p>
        </p:txBody>
      </p:sp>
      <p:pic>
        <p:nvPicPr>
          <p:cNvPr id="21506" name="Picture 2" descr="Болталка и флудилка.....выпускаем пар перед просмотром...и после - 4 - Страница 46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357430"/>
            <a:ext cx="2051291" cy="3643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86182" y="3429000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3071810"/>
            <a:ext cx="2643206" cy="3429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Подумай</a:t>
            </a:r>
            <a:r>
              <a:rPr lang="ru-RU" sz="2800" dirty="0" smtClean="0">
                <a:solidFill>
                  <a:srgbClr val="FFFF00"/>
                </a:solidFill>
              </a:rPr>
              <a:t>…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4500570"/>
            <a:ext cx="2357454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14" name="Picture 10" descr="voronina00 - альбом &quot;Клипарты на прозрачном фоне / зайчики, кошки, белки, ежики,мышки&quot; на Яндекс.Фотках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5238796"/>
            <a:ext cx="1690666" cy="1690666"/>
          </a:xfrm>
          <a:prstGeom prst="rect">
            <a:avLst/>
          </a:prstGeom>
          <a:noFill/>
        </p:spPr>
      </p:pic>
      <p:sp>
        <p:nvSpPr>
          <p:cNvPr id="18" name="Выноска-облако 17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Молодец!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428596" y="0"/>
            <a:ext cx="8572560" cy="2143092"/>
          </a:xfrm>
          <a:prstGeom prst="cloudCallout">
            <a:avLst>
              <a:gd name="adj1" fmla="val -24005"/>
              <a:gd name="adj2" fmla="val 16081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333333"/>
                </a:solidFill>
              </a:rPr>
              <a:t> Сколько звуков в слове </a:t>
            </a:r>
            <a:r>
              <a:rPr lang="ru-RU" sz="4000" b="1" i="1" dirty="0" smtClean="0">
                <a:solidFill>
                  <a:srgbClr val="333333"/>
                </a:solidFill>
              </a:rPr>
              <a:t>ёлочка</a:t>
            </a:r>
            <a:r>
              <a:rPr lang="ru-RU" sz="2800" dirty="0" smtClean="0">
                <a:solidFill>
                  <a:srgbClr val="333333"/>
                </a:solidFill>
              </a:rPr>
              <a:t>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571501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7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05322" y="464344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6</a:t>
            </a:r>
            <a:endParaRPr lang="ru-RU" sz="2800" dirty="0"/>
          </a:p>
        </p:txBody>
      </p:sp>
      <p:pic>
        <p:nvPicPr>
          <p:cNvPr id="21506" name="Picture 2" descr="Болталка и флудилка.....выпускаем пар перед просмотром...и после - 4 - Страница 46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357430"/>
            <a:ext cx="2051291" cy="3643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86182" y="3429000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3071810"/>
            <a:ext cx="2643206" cy="3429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Подумай</a:t>
            </a:r>
            <a:r>
              <a:rPr lang="ru-RU" sz="2800" dirty="0" smtClean="0">
                <a:solidFill>
                  <a:srgbClr val="FFFF00"/>
                </a:solidFill>
              </a:rPr>
              <a:t>…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5572140"/>
            <a:ext cx="2357454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14" name="Picture 10" descr="voronina00 - альбом &quot;Клипарты на прозрачном фоне / зайчики, кошки, белки, ежики,мышки&quot; на Яндекс.Фотках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5238796"/>
            <a:ext cx="1690666" cy="1690666"/>
          </a:xfrm>
          <a:prstGeom prst="rect">
            <a:avLst/>
          </a:prstGeom>
          <a:noFill/>
        </p:spPr>
      </p:pic>
      <p:sp>
        <p:nvSpPr>
          <p:cNvPr id="18" name="Выноска-облако 17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Молодец!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428596" y="0"/>
            <a:ext cx="8572560" cy="2143092"/>
          </a:xfrm>
          <a:prstGeom prst="cloudCallout">
            <a:avLst>
              <a:gd name="adj1" fmla="val -24005"/>
              <a:gd name="adj2" fmla="val 16081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333333"/>
                </a:solidFill>
              </a:rPr>
              <a:t> Сколько звуков в слове </a:t>
            </a:r>
            <a:r>
              <a:rPr lang="ru-RU" sz="4000" b="1" i="1" dirty="0" smtClean="0">
                <a:solidFill>
                  <a:srgbClr val="333333"/>
                </a:solidFill>
              </a:rPr>
              <a:t>деревья</a:t>
            </a:r>
            <a:r>
              <a:rPr lang="ru-RU" sz="2800" dirty="0" smtClean="0">
                <a:solidFill>
                  <a:srgbClr val="333333"/>
                </a:solidFill>
              </a:rPr>
              <a:t>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571501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8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05322" y="464344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7</a:t>
            </a:r>
            <a:endParaRPr lang="ru-RU" sz="2800" dirty="0"/>
          </a:p>
        </p:txBody>
      </p:sp>
      <p:pic>
        <p:nvPicPr>
          <p:cNvPr id="21506" name="Picture 2" descr="Болталка и флудилка.....выпускаем пар перед просмотром...и после - 4 - Страница 46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357430"/>
            <a:ext cx="2051291" cy="3643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86182" y="3429000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6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3071810"/>
            <a:ext cx="2643206" cy="3429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Подумай</a:t>
            </a:r>
            <a:r>
              <a:rPr lang="ru-RU" sz="2800" dirty="0" smtClean="0">
                <a:solidFill>
                  <a:srgbClr val="FFFF00"/>
                </a:solidFill>
              </a:rPr>
              <a:t>…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4500570"/>
            <a:ext cx="2357454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14" name="Picture 10" descr="voronina00 - альбом &quot;Клипарты на прозрачном фоне / зайчики, кошки, белки, ежики,мышки&quot; на Яндекс.Фотках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5238796"/>
            <a:ext cx="1690666" cy="1690666"/>
          </a:xfrm>
          <a:prstGeom prst="rect">
            <a:avLst/>
          </a:prstGeom>
          <a:noFill/>
        </p:spPr>
      </p:pic>
      <p:sp>
        <p:nvSpPr>
          <p:cNvPr id="18" name="Выноска-облако 17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Молодец!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428596" y="0"/>
            <a:ext cx="8572560" cy="2143092"/>
          </a:xfrm>
          <a:prstGeom prst="cloudCallout">
            <a:avLst>
              <a:gd name="adj1" fmla="val -24005"/>
              <a:gd name="adj2" fmla="val 16081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333333"/>
                </a:solidFill>
              </a:rPr>
              <a:t>Когда буквы </a:t>
            </a:r>
            <a:r>
              <a:rPr lang="ru-RU" sz="3600" b="1" i="1" dirty="0" smtClean="0">
                <a:solidFill>
                  <a:srgbClr val="333333"/>
                </a:solidFill>
              </a:rPr>
              <a:t>е, ё, </a:t>
            </a:r>
            <a:r>
              <a:rPr lang="ru-RU" sz="3600" b="1" i="1" dirty="0" err="1" smtClean="0">
                <a:solidFill>
                  <a:srgbClr val="333333"/>
                </a:solidFill>
              </a:rPr>
              <a:t>ю</a:t>
            </a:r>
            <a:r>
              <a:rPr lang="ru-RU" sz="3600" b="1" i="1" dirty="0" smtClean="0">
                <a:solidFill>
                  <a:srgbClr val="333333"/>
                </a:solidFill>
              </a:rPr>
              <a:t>, я </a:t>
            </a:r>
            <a:r>
              <a:rPr lang="ru-RU" sz="2800" dirty="0" smtClean="0">
                <a:solidFill>
                  <a:srgbClr val="333333"/>
                </a:solidFill>
              </a:rPr>
              <a:t>обозначают</a:t>
            </a:r>
          </a:p>
          <a:p>
            <a:pPr algn="ctr"/>
            <a:r>
              <a:rPr lang="ru-RU" sz="2800" dirty="0" smtClean="0">
                <a:solidFill>
                  <a:srgbClr val="333333"/>
                </a:solidFill>
              </a:rPr>
              <a:t> 2 звука?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5715016"/>
            <a:ext cx="2124000" cy="86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после согласного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05322" y="4643446"/>
            <a:ext cx="2124000" cy="86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после гласного</a:t>
            </a:r>
            <a:endParaRPr lang="ru-RU" sz="2800" dirty="0"/>
          </a:p>
        </p:txBody>
      </p:sp>
      <p:pic>
        <p:nvPicPr>
          <p:cNvPr id="21506" name="Picture 2" descr="Болталка и флудилка.....выпускаем пар перед просмотром...и после - 4 - Страница 46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357430"/>
            <a:ext cx="2051291" cy="3643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86182" y="3429000"/>
            <a:ext cx="2124000" cy="86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всегда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3357562"/>
            <a:ext cx="2643206" cy="3429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Подумай</a:t>
            </a:r>
            <a:r>
              <a:rPr lang="ru-RU" sz="2800" dirty="0" smtClean="0">
                <a:solidFill>
                  <a:srgbClr val="FFFF00"/>
                </a:solidFill>
              </a:rPr>
              <a:t>…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4643446"/>
            <a:ext cx="2357454" cy="928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14" name="Picture 10" descr="voronina00 - альбом &quot;Клипарты на прозрачном фоне / зайчики, кошки, белки, ежики,мышки&quot; на Яндекс.Фотках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5238796"/>
            <a:ext cx="1690666" cy="1690666"/>
          </a:xfrm>
          <a:prstGeom prst="rect">
            <a:avLst/>
          </a:prstGeom>
          <a:noFill/>
        </p:spPr>
      </p:pic>
      <p:sp>
        <p:nvSpPr>
          <p:cNvPr id="18" name="Выноска-облако 17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Молодец!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428596" y="0"/>
            <a:ext cx="8572560" cy="2143092"/>
          </a:xfrm>
          <a:prstGeom prst="cloudCallout">
            <a:avLst>
              <a:gd name="adj1" fmla="val -24005"/>
              <a:gd name="adj2" fmla="val 16081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333333"/>
                </a:solidFill>
              </a:rPr>
              <a:t>Когда буквы </a:t>
            </a:r>
            <a:r>
              <a:rPr lang="ru-RU" sz="3600" b="1" i="1" dirty="0" smtClean="0">
                <a:solidFill>
                  <a:srgbClr val="333333"/>
                </a:solidFill>
              </a:rPr>
              <a:t>е, ё, </a:t>
            </a:r>
            <a:r>
              <a:rPr lang="ru-RU" sz="3600" b="1" i="1" dirty="0" err="1" smtClean="0">
                <a:solidFill>
                  <a:srgbClr val="333333"/>
                </a:solidFill>
              </a:rPr>
              <a:t>ю</a:t>
            </a:r>
            <a:r>
              <a:rPr lang="ru-RU" sz="3600" b="1" i="1" dirty="0" smtClean="0">
                <a:solidFill>
                  <a:srgbClr val="333333"/>
                </a:solidFill>
              </a:rPr>
              <a:t>, я </a:t>
            </a:r>
            <a:r>
              <a:rPr lang="ru-RU" sz="2800" dirty="0" smtClean="0">
                <a:solidFill>
                  <a:srgbClr val="333333"/>
                </a:solidFill>
              </a:rPr>
              <a:t>обозначают</a:t>
            </a:r>
          </a:p>
          <a:p>
            <a:pPr algn="ctr"/>
            <a:r>
              <a:rPr lang="ru-RU" sz="2800" dirty="0" smtClean="0">
                <a:solidFill>
                  <a:srgbClr val="333333"/>
                </a:solidFill>
              </a:rPr>
              <a:t> 1 звук?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5715016"/>
            <a:ext cx="2124000" cy="86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после согласного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05322" y="4643446"/>
            <a:ext cx="2124000" cy="86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после гласного</a:t>
            </a:r>
            <a:endParaRPr lang="ru-RU" sz="2800" dirty="0"/>
          </a:p>
        </p:txBody>
      </p:sp>
      <p:pic>
        <p:nvPicPr>
          <p:cNvPr id="21506" name="Picture 2" descr="Болталка и флудилка.....выпускаем пар перед просмотром...и после - 4 - Страница 46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357430"/>
            <a:ext cx="2051291" cy="3643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86182" y="3429000"/>
            <a:ext cx="2124000" cy="86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всегда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3357562"/>
            <a:ext cx="2643206" cy="3429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Подумай</a:t>
            </a:r>
            <a:r>
              <a:rPr lang="ru-RU" sz="2800" dirty="0" smtClean="0">
                <a:solidFill>
                  <a:srgbClr val="FFFF00"/>
                </a:solidFill>
              </a:rPr>
              <a:t>…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5643578"/>
            <a:ext cx="2357454" cy="928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14" name="Picture 10" descr="voronina00 - альбом &quot;Клипарты на прозрачном фоне / зайчики, кошки, белки, ежики,мышки&quot; на Яндекс.Фотках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5238796"/>
            <a:ext cx="1690666" cy="1690666"/>
          </a:xfrm>
          <a:prstGeom prst="rect">
            <a:avLst/>
          </a:prstGeom>
          <a:noFill/>
        </p:spPr>
      </p:pic>
      <p:sp>
        <p:nvSpPr>
          <p:cNvPr id="18" name="Выноска-облако 17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Молодец!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428596" y="0"/>
            <a:ext cx="8572560" cy="2143092"/>
          </a:xfrm>
          <a:prstGeom prst="cloudCallout">
            <a:avLst>
              <a:gd name="adj1" fmla="val -24005"/>
              <a:gd name="adj2" fmla="val 16081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333333"/>
                </a:solidFill>
              </a:rPr>
              <a:t> В каком слове все согласные звуки мягкие?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571501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весна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05322" y="4643446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зима</a:t>
            </a:r>
            <a:endParaRPr lang="ru-RU" sz="2800" dirty="0"/>
          </a:p>
        </p:txBody>
      </p:sp>
      <p:pic>
        <p:nvPicPr>
          <p:cNvPr id="21506" name="Picture 2" descr="Болталка и флудилка.....выпускаем пар перед просмотром...и после - 4 - Страница 46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357430"/>
            <a:ext cx="2051291" cy="3643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86182" y="3429000"/>
            <a:ext cx="21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 осень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3143248"/>
            <a:ext cx="2643206" cy="3429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Подумай</a:t>
            </a:r>
            <a:r>
              <a:rPr lang="ru-RU" sz="2800" dirty="0" smtClean="0">
                <a:solidFill>
                  <a:srgbClr val="FFFF00"/>
                </a:solidFill>
              </a:rPr>
              <a:t>…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3286124"/>
            <a:ext cx="2357454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14" name="Picture 10" descr="voronina00 - альбом &quot;Клипарты на прозрачном фоне / зайчики, кошки, белки, ежики,мышки&quot; на Яндекс.Фотках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5238796"/>
            <a:ext cx="1690666" cy="1690666"/>
          </a:xfrm>
          <a:prstGeom prst="rect">
            <a:avLst/>
          </a:prstGeom>
          <a:noFill/>
        </p:spPr>
      </p:pic>
      <p:sp>
        <p:nvSpPr>
          <p:cNvPr id="18" name="Выноска-облако 17"/>
          <p:cNvSpPr/>
          <p:nvPr/>
        </p:nvSpPr>
        <p:spPr>
          <a:xfrm>
            <a:off x="357158" y="2000240"/>
            <a:ext cx="4572032" cy="1143008"/>
          </a:xfrm>
          <a:prstGeom prst="cloudCallout">
            <a:avLst>
              <a:gd name="adj1" fmla="val 91043"/>
              <a:gd name="adj2" fmla="val 7612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Молодец!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314</Words>
  <PresentationFormat>Экран (4:3)</PresentationFormat>
  <Paragraphs>132</Paragraphs>
  <Slides>21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Источники: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 от Карлсона</dc:title>
  <dc:creator>валентин и наталья</dc:creator>
  <cp:lastModifiedBy>Валентин и Наталья</cp:lastModifiedBy>
  <cp:revision>70</cp:revision>
  <dcterms:created xsi:type="dcterms:W3CDTF">2015-03-20T04:38:23Z</dcterms:created>
  <dcterms:modified xsi:type="dcterms:W3CDTF">2015-03-29T03:17:13Z</dcterms:modified>
</cp:coreProperties>
</file>