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Comic Sans MS" pitchFamily="66" charset="0"/>
      <p:regular r:id="rId18"/>
      <p:bold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902624"/>
          </a:xfrm>
          <a:prstGeom prst="frame">
            <a:avLst>
              <a:gd name="adj1" fmla="val 3700"/>
            </a:avLst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9432" y="6642556"/>
            <a:ext cx="739305" cy="21544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800" kern="1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kern="12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rPr>
              <a:t>FokinaLida</a:t>
            </a:r>
            <a:endParaRPr lang="ru-RU" sz="800" kern="1200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205" y="188640"/>
            <a:ext cx="166035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urok.ucoz.net/" TargetMode="External"/><Relationship Id="rId2" Type="http://schemas.openxmlformats.org/officeDocument/2006/relationships/hyperlink" Target="http://muzofon.com/search/%D0%BF%D0%B5%D1%81%D0%B5%D0%BD%D0%BA%D0%B0%20%D0%BC%D0%B0%D0%BC%D0%BE%D0%BD%D1%82%D1%91%D0%BD%D0%BA%D0%B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345638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Тренажёр</a:t>
            </a:r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 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е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</a:t>
            </a:r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Математика, 2-3 класс</a:t>
            </a:r>
            <a:b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УМК любой</a:t>
            </a:r>
            <a:endParaRPr lang="ru-RU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80020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Автор презентации: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Фокина Лидия Петровна, 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учитель начальных классов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МКОУ «СОШ ст. Евсино»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Comic Sans MS" pitchFamily="66" charset="0"/>
              </a:rPr>
              <a:t>Искитимского</a:t>
            </a:r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 района Новосибирской области</a:t>
            </a:r>
          </a:p>
          <a:p>
            <a:r>
              <a:rPr lang="ru-RU" dirty="0" smtClean="0">
                <a:solidFill>
                  <a:srgbClr val="002060"/>
                </a:solidFill>
                <a:latin typeface="Comic Sans MS" pitchFamily="66" charset="0"/>
              </a:rPr>
              <a:t>2016</a:t>
            </a:r>
            <a:endParaRPr lang="ru-RU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73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195318"/>
            <a:ext cx="648072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Как сумма разрядных слагаемых 200 + 80 записано число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820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208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hlinkshowjump?jump=nextslide">
              <a:snd r:embed="rId6" name="молодец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280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472316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На 1 единицу меньше,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чем 5 сотен, число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hlinkshowjump?jump=nextslide">
              <a:snd r:embed="rId4" name="Как много ты знаешь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499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400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noaction">
              <a:snd r:embed="rId6" name="Попробуй ещё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490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4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472316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Между числами 599 и 601 расположено число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598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hlinkshowjump?jump=nextslide">
              <a:snd r:embed="rId5" name="Да - это векрный ответ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600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noaction">
              <a:snd r:embed="rId6" name="Попробуй ещё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589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22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472316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В числе 496 всего десятков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496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hlinkshowjump?jump=nextslide">
              <a:snd r:embed="rId5" name="молодец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49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noaction">
              <a:snd r:embed="rId6" name="Попробуй ещё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96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195318"/>
            <a:ext cx="648072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В ряду чисел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710, 723, 736, 749 следующим будет число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752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750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hlinkshowjump?jump=nextslide">
              <a:snd r:embed="rId6" name="Как много ты знаешь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762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8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9572660" y="3929066"/>
            <a:ext cx="3500430" cy="1784834"/>
            <a:chOff x="3857620" y="3000372"/>
            <a:chExt cx="4714876" cy="2784966"/>
          </a:xfrm>
        </p:grpSpPr>
        <p:pic>
          <p:nvPicPr>
            <p:cNvPr id="3" name="Рисунок 2" descr="приключения мамонтенка (11)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57620" y="4643446"/>
              <a:ext cx="4714876" cy="1141892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 flipH="1">
              <a:off x="5286380" y="3000372"/>
              <a:ext cx="2205038" cy="2598795"/>
              <a:chOff x="5715008" y="2143116"/>
              <a:chExt cx="2205038" cy="2598795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6848476" y="2714620"/>
                <a:ext cx="7143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15008" y="2143116"/>
                <a:ext cx="2205038" cy="2598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358" y="188640"/>
            <a:ext cx="166035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8157715" y="5999652"/>
            <a:ext cx="720000" cy="720000"/>
          </a:xfrm>
          <a:prstGeom prst="mathMultiply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flipH="1">
            <a:off x="-4214874" y="4214818"/>
            <a:ext cx="3500430" cy="1784834"/>
            <a:chOff x="3857620" y="3000372"/>
            <a:chExt cx="4714876" cy="2784966"/>
          </a:xfrm>
        </p:grpSpPr>
        <p:pic>
          <p:nvPicPr>
            <p:cNvPr id="11" name="Рисунок 10" descr="приключения мамонтенка (11)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57620" y="4643446"/>
              <a:ext cx="4714876" cy="1141892"/>
            </a:xfrm>
            <a:prstGeom prst="rect">
              <a:avLst/>
            </a:prstGeom>
          </p:spPr>
        </p:pic>
        <p:grpSp>
          <p:nvGrpSpPr>
            <p:cNvPr id="12" name="Группа 11"/>
            <p:cNvGrpSpPr/>
            <p:nvPr/>
          </p:nvGrpSpPr>
          <p:grpSpPr>
            <a:xfrm flipH="1">
              <a:off x="5286380" y="3000372"/>
              <a:ext cx="2205038" cy="2598795"/>
              <a:chOff x="5715008" y="2143116"/>
              <a:chExt cx="2205038" cy="2598795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6848476" y="2714620"/>
                <a:ext cx="7143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15008" y="2143116"/>
                <a:ext cx="2205038" cy="2598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5" name="Группа 14"/>
          <p:cNvGrpSpPr/>
          <p:nvPr/>
        </p:nvGrpSpPr>
        <p:grpSpPr>
          <a:xfrm>
            <a:off x="9725060" y="4081466"/>
            <a:ext cx="3500430" cy="1784834"/>
            <a:chOff x="3857620" y="3000372"/>
            <a:chExt cx="4714876" cy="2784966"/>
          </a:xfrm>
        </p:grpSpPr>
        <p:pic>
          <p:nvPicPr>
            <p:cNvPr id="16" name="Рисунок 15" descr="приключения мамонтенка (11)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57620" y="4643446"/>
              <a:ext cx="4714876" cy="1141892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 flipH="1">
              <a:off x="5286380" y="3000372"/>
              <a:ext cx="2205038" cy="2598795"/>
              <a:chOff x="5715008" y="2143116"/>
              <a:chExt cx="2205038" cy="2598795"/>
            </a:xfrm>
          </p:grpSpPr>
          <p:sp>
            <p:nvSpPr>
              <p:cNvPr id="18" name="Овал 17"/>
              <p:cNvSpPr/>
              <p:nvPr/>
            </p:nvSpPr>
            <p:spPr>
              <a:xfrm>
                <a:off x="6848476" y="2714620"/>
                <a:ext cx="714380" cy="8572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15008" y="2143116"/>
                <a:ext cx="2205038" cy="25987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21" name="Группа 20"/>
          <p:cNvGrpSpPr/>
          <p:nvPr/>
        </p:nvGrpSpPr>
        <p:grpSpPr>
          <a:xfrm>
            <a:off x="-3929122" y="1500174"/>
            <a:ext cx="3571868" cy="3517900"/>
            <a:chOff x="-3929122" y="-428652"/>
            <a:chExt cx="3571868" cy="3517900"/>
          </a:xfrm>
        </p:grpSpPr>
        <p:pic>
          <p:nvPicPr>
            <p:cNvPr id="20" name="Рисунок 19" descr="приключения мамонтенка (11)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-3857684" y="2357430"/>
              <a:ext cx="3500430" cy="731818"/>
            </a:xfrm>
            <a:prstGeom prst="rect">
              <a:avLst/>
            </a:prstGeom>
          </p:spPr>
        </p:pic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3929122" y="-428652"/>
              <a:ext cx="3549919" cy="337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611478818"/>
      </p:ext>
    </p:extLst>
  </p:cSld>
  <p:clrMapOvr>
    <a:masterClrMapping/>
  </p:clrMapOvr>
  <p:transition advClick="0">
    <p:sndAc>
      <p:stSnd>
        <p:snd r:embed="rId2" name="Pesenka-Mamontenka-Po-sinemu-moryu-k-zelenoy-zemle-Plyvu-ya-na-belom-svoem-korable-Na-belom-svoem-korable-Na-belom-svoem-korable-(muzofon.com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18125 0.06088 -0.3625 0.12176 -0.56493 0.11875 C -0.76736 0.11574 -1.07152 -0.00232 -1.21458 -0.01782 C -1.35746 -0.03333 -1.37847 0.01875 -1.42361 0.02616 C -1.46875 0.03356 -1.47586 0.02616 -1.48628 0.02616 " pathEditMode="relative" rAng="0" ptsTypes="aaaaA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6 -0.01551 C 0.44393 -0.01737 0.86667 -0.01899 1.12344 -0.01366 C 1.38004 -0.00811 1.48924 0.01203 1.5625 0.01712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18125 0.06088 -0.3625 0.12176 -0.56493 0.11875 C -0.76736 0.11574 -1.07152 -0.00232 -1.21458 -0.01782 C -1.35746 -0.03333 -1.37847 0.01875 -1.42361 0.02616 C -1.46875 0.03356 -1.47586 0.02616 -1.48628 0.02616 " pathEditMode="relative" rAng="0" ptsTypes="aaaaA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00" y="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C 0.0019 0.00972 0.00347 0.01759 0.0106 0.02107 C 0.02205 0.0375 0.03941 0.03982 0.05487 0.04213 C 0.0783 0.04074 0.09601 0.03843 0.11997 0.03727 C 0.13386 0.03773 0.1481 0.03796 0.16216 0.03889 C 0.17587 0.03982 0.18941 0.05162 0.20296 0.05371 C 0.21303 0.05833 0.2191 0.05648 0.23004 0.05533 C 0.23369 0.05185 0.23837 0.04746 0.24254 0.0456 C 0.24844 0.03681 0.25921 0.04144 0.26632 0.04213 C 0.28751 0.04908 0.30747 0.05833 0.329 0.06181 C 0.34167 0.06621 0.35487 0.0669 0.36754 0.07153 C 0.38959 0.06968 0.40851 0.06736 0.42813 0.05371 C 0.44167 0.05486 0.45174 0.05764 0.46441 0.06019 C 0.47501 0.06528 0.46876 0.0632 0.48282 0.06505 C 0.48803 0.06806 0.49289 0.06991 0.49862 0.07153 C 0.50417 0.07662 0.51146 0.07732 0.51789 0.07963 C 0.52778 0.07917 0.53785 0.07894 0.54757 0.07801 C 0.55435 0.07732 0.55955 0.06667 0.56598 0.06343 C 0.57553 0.05833 0.58542 0.05648 0.59549 0.05533 C 0.60313 0.05579 0.6106 0.05602 0.61823 0.05695 C 0.62292 0.05764 0.6257 0.06389 0.62969 0.06667 C 0.63629 0.07153 0.64393 0.07546 0.65122 0.07801 C 0.66268 0.07639 0.66164 0.07662 0.66945 0.07153 C 0.67153 0.07014 0.67414 0.06945 0.67622 0.06829 C 0.67744 0.06783 0.67987 0.06667 0.67987 0.0669 C 0.68316 0.06783 0.68664 0.06806 0.68994 0.06991 C 0.6915 0.07083 0.69219 0.07361 0.69323 0.07477 C 0.69428 0.0757 0.69566 0.0757 0.69671 0.07639 C 0.70209 0.08009 0.70747 0.0882 0.71164 0.09421 C 0.72396 0.09167 0.73438 0.0838 0.74671 0.08125 C 0.75712 0.08357 0.76563 0.08634 0.77553 0.09097 C 0.77796 0.08982 0.78073 0.08912 0.78334 0.08773 C 0.78733 0.08588 0.79462 0.08125 0.79462 0.08148 C 0.79879 0.07269 0.79462 0.07894 0.80157 0.07477 C 0.80296 0.07408 0.80521 0.07153 0.80521 0.07176 " pathEditMode="relative" rAng="0" ptsTypes="ffffffffffffffffffffffffffffffffffA">
                                      <p:cBhvr>
                                        <p:cTn id="1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2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80521 0.07176 C 0.81198 0.05833 0.81667 0.06296 0.83021 0.06481 C 0.83994 0.06921 0.84775 0.07824 0.85695 0.08356 C 0.86754 0.08912 0.87865 0.09282 0.88941 0.09745 C 0.90938 0.09444 0.90035 0.09745 0.91632 0.09051 C 0.91876 0.08958 0.92084 0.08703 0.92344 0.08588 C 0.92709 0.08426 0.93421 0.08125 0.93421 0.08148 C 0.93751 0.08148 0.95209 0.08287 0.95764 0.08588 C 0.96337 0.08889 0.96841 0.09375 0.97379 0.09745 C 0.97917 0.10115 0.98577 0.10185 0.99167 0.10439 C 1.01841 0.10277 1.02136 0.1037 1.04028 0.09745 C 1.04931 0.08958 1.0599 0.0868 1.06876 0.07893 C 1.09914 0.08078 1.10452 0.0831 1.12813 0.08819 C 1.1316 0.0912 1.13525 0.09444 1.13889 0.09745 C 1.14028 0.09884 1.13994 0.10208 1.14063 0.10439 C 1.14428 0.11412 1.14566 0.12639 1.15313 0.13264 C 1.15921 0.13796 1.17032 0.13842 1.17657 0.14213 C 1.18143 0.14467 1.18577 0.14907 1.19098 0.15139 C 1.20087 0.15555 1.20903 0.16458 1.21771 0.17222 C 1.22257 0.17662 1.23386 0.18171 1.23386 0.18194 C 1.24098 0.18102 1.24844 0.18125 1.25556 0.17916 C 1.26129 0.17801 1.26528 0.16689 1.26997 0.16296 C 1.27049 0.16064 1.27049 0.15764 1.27171 0.15602 C 1.27344 0.1537 1.27674 0.15324 1.27882 0.15139 C 1.2849 0.1456 1.29063 0.13796 1.29671 0.13264 C 1.30244 0.12777 1.3106 0.13009 1.31632 0.12569 C 1.32657 0.11852 1.33247 0.11134 1.34341 0.10671 C 1.3882 0.1118 1.43369 0.11481 1.47466 0.08819 " pathEditMode="relative" rAng="0" ptsTypes="fffffffffffffffffffffffffffA">
                                      <p:cBhvr>
                                        <p:cTn id="24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Информационные источники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240359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Comic Sans MS" pitchFamily="66" charset="0"/>
                <a:cs typeface="Times New Roman" pitchFamily="18" charset="0"/>
                <a:hlinkClick r:id="rId2"/>
              </a:rPr>
              <a:t>Песенка Мамонтёнка</a:t>
            </a:r>
            <a:endParaRPr lang="en-US" dirty="0">
              <a:latin typeface="Comic Sans MS" pitchFamily="66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err="1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Отрисовки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Уверской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 Е. Б. (платные)</a:t>
            </a:r>
          </a:p>
          <a:p>
            <a:pPr algn="ctr">
              <a:buNone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Звуковые файлы записаны и обработаны в программе </a:t>
            </a:r>
            <a:r>
              <a:rPr lang="en-US" dirty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Audacity</a:t>
            </a:r>
            <a:endParaRPr lang="ru-RU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8349869" y="6165304"/>
            <a:ext cx="540000" cy="540000"/>
          </a:xfrm>
          <a:prstGeom prst="actionButtonRetur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32656"/>
            <a:ext cx="61206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srgbClr val="0070C0"/>
                </a:solidFill>
                <a:latin typeface="Comic Sans MS" pitchFamily="66" charset="0"/>
              </a:rPr>
              <a:t>Работа выполнена в рамках мастер - класса «Озвучивание презентаций в программе </a:t>
            </a:r>
            <a:r>
              <a:rPr lang="ru-RU" sz="800" dirty="0" err="1">
                <a:solidFill>
                  <a:srgbClr val="0070C0"/>
                </a:solidFill>
                <a:latin typeface="Comic Sans MS" pitchFamily="66" charset="0"/>
              </a:rPr>
              <a:t>Audacity</a:t>
            </a:r>
            <a:r>
              <a:rPr lang="ru-RU" sz="800" dirty="0">
                <a:solidFill>
                  <a:srgbClr val="0070C0"/>
                </a:solidFill>
                <a:latin typeface="Comic Sans MS" pitchFamily="66" charset="0"/>
              </a:rPr>
              <a:t>» </a:t>
            </a:r>
            <a:endParaRPr lang="ru-RU" sz="8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ru-RU" sz="800" dirty="0" smtClean="0">
                <a:solidFill>
                  <a:srgbClr val="0070C0"/>
                </a:solidFill>
                <a:latin typeface="Comic Sans MS" pitchFamily="66" charset="0"/>
              </a:rPr>
              <a:t>на </a:t>
            </a:r>
            <a:r>
              <a:rPr lang="ru-RU" sz="800" dirty="0">
                <a:solidFill>
                  <a:srgbClr val="0070C0"/>
                </a:solidFill>
                <a:latin typeface="Comic Sans MS" pitchFamily="66" charset="0"/>
              </a:rPr>
              <a:t>портале </a:t>
            </a:r>
            <a:r>
              <a:rPr lang="ru-RU" sz="800" u="sng" dirty="0">
                <a:solidFill>
                  <a:srgbClr val="0070C0"/>
                </a:solidFill>
                <a:latin typeface="Comic Sans MS" pitchFamily="66" charset="0"/>
                <a:hlinkClick r:id="rId3"/>
              </a:rPr>
              <a:t>«Школьный урок»</a:t>
            </a:r>
            <a:r>
              <a:rPr lang="ru-RU" sz="800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68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75313" y="3031235"/>
            <a:ext cx="5184576" cy="33064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2" name="Овал 1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251520" y="260648"/>
            <a:ext cx="540000" cy="540000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могите найти маму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472316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За числом 569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следует число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hlinkshowjump?jump=nextslide">
              <a:snd r:embed="rId4" name="Верно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570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560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noaction">
              <a:snd r:embed="rId6" name="Попробуй ещё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568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6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472316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При счёте перед числом 500 называют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510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501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499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472316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За числом 799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следует число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798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hlinkshowjump?jump=nextslide">
              <a:snd r:embed="rId5" name="Как много ты знаешь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800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noaction">
              <a:snd r:embed="rId6" name="Попробуй ещё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699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472316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При счёте перед числом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490 называют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hlinkshowjump?jump=nextslide">
              <a:snd r:embed="rId4" name="молодец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489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500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noaction">
              <a:snd r:embed="rId6" name="Попробуй ещё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491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0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472316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8 единиц второго разряда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</a:rPr>
              <a:t>в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 числе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802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hlinkshowjump?jump=nextslide">
              <a:snd r:embed="rId5" name="Верно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280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noaction">
              <a:snd r:embed="rId6" name="Попробуй ещё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208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71600" y="472316"/>
            <a:ext cx="648072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6 единиц третьего разряда</a:t>
            </a: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itchFamily="66" charset="0"/>
              </a:rPr>
              <a:t>в</a:t>
            </a: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 числе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567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noaction">
              <a:snd r:embed="rId5" name="ой-ой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306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618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6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38937" y="4005064"/>
            <a:ext cx="3973023" cy="2546701"/>
            <a:chOff x="1907704" y="2636912"/>
            <a:chExt cx="5724128" cy="402648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07704" y="5056118"/>
              <a:ext cx="5724128" cy="1607275"/>
            </a:xfrm>
            <a:prstGeom prst="rect">
              <a:avLst/>
            </a:prstGeom>
          </p:spPr>
        </p:pic>
        <p:sp>
          <p:nvSpPr>
            <p:cNvPr id="4" name="Овал 3"/>
            <p:cNvSpPr/>
            <p:nvPr/>
          </p:nvSpPr>
          <p:spPr>
            <a:xfrm>
              <a:off x="3707904" y="4077072"/>
              <a:ext cx="1512168" cy="64807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8461" y="2636912"/>
              <a:ext cx="3267075" cy="346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954368" y="195318"/>
            <a:ext cx="649795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Как сумма разрядных слагаемых 300 + 2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записано число …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Пятно 1 6">
            <a:hlinkClick r:id="" action="ppaction://noaction">
              <a:snd r:embed="rId4" name="Какой ты не внимательный.wav"/>
            </a:hlinkClick>
          </p:cNvPr>
          <p:cNvSpPr/>
          <p:nvPr/>
        </p:nvSpPr>
        <p:spPr>
          <a:xfrm>
            <a:off x="6114473" y="1788593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320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Пятно 1 7">
            <a:hlinkClick r:id="" action="ppaction://hlinkshowjump?jump=nextslide">
              <a:snd r:embed="rId5" name="Как много ты знаешь.wav"/>
            </a:hlinkClick>
          </p:cNvPr>
          <p:cNvSpPr/>
          <p:nvPr/>
        </p:nvSpPr>
        <p:spPr>
          <a:xfrm>
            <a:off x="3414472" y="2996952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302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Пятно 1 8">
            <a:hlinkClick r:id="" action="ppaction://noaction">
              <a:snd r:embed="rId6" name="Попробуй ещё.wav"/>
            </a:hlinkClick>
          </p:cNvPr>
          <p:cNvSpPr/>
          <p:nvPr/>
        </p:nvSpPr>
        <p:spPr>
          <a:xfrm>
            <a:off x="5724128" y="4581128"/>
            <a:ext cx="2664296" cy="1872208"/>
          </a:xfrm>
          <a:prstGeom prst="irregularSeal1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323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7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199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Comic Sans MS</vt:lpstr>
      <vt:lpstr>Calibri</vt:lpstr>
      <vt:lpstr>Times New Roman</vt:lpstr>
      <vt:lpstr>Тема Office</vt:lpstr>
      <vt:lpstr>Тренажёр Числа от 1 до 1000 Нумерация Математика, 2-3 класс УМК любой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Числа от 1 до 1000. Нумерация</dc:title>
  <dc:creator>Фокина Лидия Петровна</dc:creator>
  <cp:keywords>Тренажёр</cp:keywords>
  <cp:lastModifiedBy>User</cp:lastModifiedBy>
  <cp:revision>10</cp:revision>
  <dcterms:created xsi:type="dcterms:W3CDTF">2016-02-13T14:11:39Z</dcterms:created>
  <dcterms:modified xsi:type="dcterms:W3CDTF">2016-07-18T06:04:39Z</dcterms:modified>
</cp:coreProperties>
</file>